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2" r:id="rId3"/>
    <p:sldId id="259" r:id="rId4"/>
    <p:sldId id="263" r:id="rId5"/>
    <p:sldId id="286" r:id="rId6"/>
    <p:sldId id="287" r:id="rId7"/>
    <p:sldId id="298" r:id="rId8"/>
    <p:sldId id="288" r:id="rId9"/>
    <p:sldId id="289" r:id="rId10"/>
    <p:sldId id="280" r:id="rId11"/>
    <p:sldId id="291" r:id="rId12"/>
    <p:sldId id="292" r:id="rId13"/>
    <p:sldId id="293" r:id="rId14"/>
    <p:sldId id="290" r:id="rId15"/>
    <p:sldId id="281" r:id="rId16"/>
    <p:sldId id="294" r:id="rId17"/>
    <p:sldId id="299" r:id="rId18"/>
    <p:sldId id="279" r:id="rId19"/>
    <p:sldId id="297" r:id="rId20"/>
    <p:sldId id="300" r:id="rId21"/>
    <p:sldId id="301" r:id="rId22"/>
    <p:sldId id="302" r:id="rId23"/>
    <p:sldId id="303" r:id="rId24"/>
    <p:sldId id="304" r:id="rId25"/>
    <p:sldId id="306" r:id="rId26"/>
    <p:sldId id="305" r:id="rId27"/>
    <p:sldId id="307" r:id="rId28"/>
    <p:sldId id="308" r:id="rId29"/>
    <p:sldId id="309" r:id="rId30"/>
    <p:sldId id="310" r:id="rId31"/>
    <p:sldId id="311" r:id="rId32"/>
    <p:sldId id="314" r:id="rId33"/>
    <p:sldId id="312" r:id="rId34"/>
    <p:sldId id="313" r:id="rId35"/>
    <p:sldId id="315" r:id="rId36"/>
    <p:sldId id="316" r:id="rId37"/>
    <p:sldId id="317" r:id="rId38"/>
    <p:sldId id="318" r:id="rId39"/>
    <p:sldId id="320" r:id="rId40"/>
    <p:sldId id="321" r:id="rId41"/>
    <p:sldId id="322" r:id="rId42"/>
    <p:sldId id="323" r:id="rId43"/>
    <p:sldId id="324" r:id="rId44"/>
    <p:sldId id="325" r:id="rId45"/>
    <p:sldId id="326" r:id="rId46"/>
    <p:sldId id="329" r:id="rId47"/>
    <p:sldId id="295" r:id="rId48"/>
    <p:sldId id="330" r:id="rId49"/>
    <p:sldId id="328" r:id="rId50"/>
    <p:sldId id="331" r:id="rId51"/>
    <p:sldId id="332" r:id="rId52"/>
    <p:sldId id="333" r:id="rId53"/>
    <p:sldId id="327" r:id="rId54"/>
  </p:sldIdLst>
  <p:sldSz cx="12192000" cy="6858000"/>
  <p:notesSz cx="6858000" cy="9144000"/>
  <p:defaultTextStyle>
    <a:defPPr>
      <a:defRPr lang="es-P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31" autoAdjust="0"/>
    <p:restoredTop sz="94660"/>
  </p:normalViewPr>
  <p:slideViewPr>
    <p:cSldViewPr snapToGrid="0">
      <p:cViewPr>
        <p:scale>
          <a:sx n="60" d="100"/>
          <a:sy n="60" d="100"/>
        </p:scale>
        <p:origin x="-900" y="-50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jpeg>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3424437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25876299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5828054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22469987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7497358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41215836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6167851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298656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591789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4695AA4-64C3-48DC-A35C-A4C68F5C8B75}" type="datetimeFigureOut">
              <a:rPr lang="es-PA" smtClean="0"/>
              <a:t>09/07/2020</a:t>
            </a:fld>
            <a:endParaRPr lang="es-PA"/>
          </a:p>
        </p:txBody>
      </p:sp>
      <p:sp>
        <p:nvSpPr>
          <p:cNvPr id="5" name="Footer Placeholder 4"/>
          <p:cNvSpPr>
            <a:spLocks noGrp="1"/>
          </p:cNvSpPr>
          <p:nvPr>
            <p:ph type="ftr" sz="quarter" idx="11"/>
          </p:nvPr>
        </p:nvSpPr>
        <p:spPr/>
        <p:txBody>
          <a:bodyPr/>
          <a:lstStyle/>
          <a:p>
            <a:endParaRPr lang="es-PA"/>
          </a:p>
        </p:txBody>
      </p:sp>
      <p:sp>
        <p:nvSpPr>
          <p:cNvPr id="6" name="Slide Number Placeholder 5"/>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3190915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F4695AA4-64C3-48DC-A35C-A4C68F5C8B75}" type="datetimeFigureOut">
              <a:rPr lang="es-PA" smtClean="0"/>
              <a:t>09/07/2020</a:t>
            </a:fld>
            <a:endParaRPr lang="es-PA"/>
          </a:p>
        </p:txBody>
      </p:sp>
      <p:sp>
        <p:nvSpPr>
          <p:cNvPr id="6" name="Footer Placeholder 5"/>
          <p:cNvSpPr>
            <a:spLocks noGrp="1"/>
          </p:cNvSpPr>
          <p:nvPr>
            <p:ph type="ftr" sz="quarter" idx="11"/>
          </p:nvPr>
        </p:nvSpPr>
        <p:spPr/>
        <p:txBody>
          <a:bodyPr/>
          <a:lstStyle/>
          <a:p>
            <a:endParaRPr lang="es-PA"/>
          </a:p>
        </p:txBody>
      </p:sp>
      <p:sp>
        <p:nvSpPr>
          <p:cNvPr id="7" name="Slide Number Placeholder 6"/>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2235806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F4695AA4-64C3-48DC-A35C-A4C68F5C8B75}" type="datetimeFigureOut">
              <a:rPr lang="es-PA" smtClean="0"/>
              <a:t>09/07/2020</a:t>
            </a:fld>
            <a:endParaRPr lang="es-PA"/>
          </a:p>
        </p:txBody>
      </p:sp>
      <p:sp>
        <p:nvSpPr>
          <p:cNvPr id="8" name="Footer Placeholder 7"/>
          <p:cNvSpPr>
            <a:spLocks noGrp="1"/>
          </p:cNvSpPr>
          <p:nvPr>
            <p:ph type="ftr" sz="quarter" idx="11"/>
          </p:nvPr>
        </p:nvSpPr>
        <p:spPr/>
        <p:txBody>
          <a:bodyPr/>
          <a:lstStyle/>
          <a:p>
            <a:endParaRPr lang="es-PA"/>
          </a:p>
        </p:txBody>
      </p:sp>
      <p:sp>
        <p:nvSpPr>
          <p:cNvPr id="9" name="Slide Number Placeholder 8"/>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40346499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F4695AA4-64C3-48DC-A35C-A4C68F5C8B75}" type="datetimeFigureOut">
              <a:rPr lang="es-PA" smtClean="0"/>
              <a:t>09/07/2020</a:t>
            </a:fld>
            <a:endParaRPr lang="es-PA"/>
          </a:p>
        </p:txBody>
      </p:sp>
      <p:sp>
        <p:nvSpPr>
          <p:cNvPr id="4" name="Footer Placeholder 3"/>
          <p:cNvSpPr>
            <a:spLocks noGrp="1"/>
          </p:cNvSpPr>
          <p:nvPr>
            <p:ph type="ftr" sz="quarter" idx="11"/>
          </p:nvPr>
        </p:nvSpPr>
        <p:spPr/>
        <p:txBody>
          <a:bodyPr/>
          <a:lstStyle/>
          <a:p>
            <a:endParaRPr lang="es-PA"/>
          </a:p>
        </p:txBody>
      </p:sp>
      <p:sp>
        <p:nvSpPr>
          <p:cNvPr id="5" name="Slide Number Placeholder 4"/>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3539718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695AA4-64C3-48DC-A35C-A4C68F5C8B75}" type="datetimeFigureOut">
              <a:rPr lang="es-PA" smtClean="0"/>
              <a:t>09/07/2020</a:t>
            </a:fld>
            <a:endParaRPr lang="es-PA"/>
          </a:p>
        </p:txBody>
      </p:sp>
      <p:sp>
        <p:nvSpPr>
          <p:cNvPr id="3" name="Footer Placeholder 2"/>
          <p:cNvSpPr>
            <a:spLocks noGrp="1"/>
          </p:cNvSpPr>
          <p:nvPr>
            <p:ph type="ftr" sz="quarter" idx="11"/>
          </p:nvPr>
        </p:nvSpPr>
        <p:spPr/>
        <p:txBody>
          <a:bodyPr/>
          <a:lstStyle/>
          <a:p>
            <a:endParaRPr lang="es-PA"/>
          </a:p>
        </p:txBody>
      </p:sp>
      <p:sp>
        <p:nvSpPr>
          <p:cNvPr id="4" name="Slide Number Placeholder 3"/>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11211855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F4695AA4-64C3-48DC-A35C-A4C68F5C8B75}" type="datetimeFigureOut">
              <a:rPr lang="es-PA" smtClean="0"/>
              <a:t>09/07/2020</a:t>
            </a:fld>
            <a:endParaRPr lang="es-PA"/>
          </a:p>
        </p:txBody>
      </p:sp>
      <p:sp>
        <p:nvSpPr>
          <p:cNvPr id="6" name="Footer Placeholder 5"/>
          <p:cNvSpPr>
            <a:spLocks noGrp="1"/>
          </p:cNvSpPr>
          <p:nvPr>
            <p:ph type="ftr" sz="quarter" idx="11"/>
          </p:nvPr>
        </p:nvSpPr>
        <p:spPr/>
        <p:txBody>
          <a:bodyPr/>
          <a:lstStyle/>
          <a:p>
            <a:endParaRPr lang="es-PA"/>
          </a:p>
        </p:txBody>
      </p:sp>
      <p:sp>
        <p:nvSpPr>
          <p:cNvPr id="7" name="Slide Number Placeholder 6"/>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1372328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F4695AA4-64C3-48DC-A35C-A4C68F5C8B75}" type="datetimeFigureOut">
              <a:rPr lang="es-PA" smtClean="0"/>
              <a:t>09/07/2020</a:t>
            </a:fld>
            <a:endParaRPr lang="es-PA"/>
          </a:p>
        </p:txBody>
      </p:sp>
      <p:sp>
        <p:nvSpPr>
          <p:cNvPr id="6" name="Footer Placeholder 5"/>
          <p:cNvSpPr>
            <a:spLocks noGrp="1"/>
          </p:cNvSpPr>
          <p:nvPr>
            <p:ph type="ftr" sz="quarter" idx="11"/>
          </p:nvPr>
        </p:nvSpPr>
        <p:spPr/>
        <p:txBody>
          <a:bodyPr/>
          <a:lstStyle/>
          <a:p>
            <a:endParaRPr lang="es-PA"/>
          </a:p>
        </p:txBody>
      </p:sp>
      <p:sp>
        <p:nvSpPr>
          <p:cNvPr id="7" name="Slide Number Placeholder 6"/>
          <p:cNvSpPr>
            <a:spLocks noGrp="1"/>
          </p:cNvSpPr>
          <p:nvPr>
            <p:ph type="sldNum" sz="quarter" idx="12"/>
          </p:nvPr>
        </p:nvSpPr>
        <p:spPr/>
        <p:txBody>
          <a:bodyPr/>
          <a:lstStyle/>
          <a:p>
            <a:fld id="{F5460240-A473-4859-A692-066987658FCB}" type="slidenum">
              <a:rPr lang="es-PA" smtClean="0"/>
              <a:t>‹Nº›</a:t>
            </a:fld>
            <a:endParaRPr lang="es-PA"/>
          </a:p>
        </p:txBody>
      </p:sp>
    </p:spTree>
    <p:extLst>
      <p:ext uri="{BB962C8B-B14F-4D97-AF65-F5344CB8AC3E}">
        <p14:creationId xmlns:p14="http://schemas.microsoft.com/office/powerpoint/2010/main" val="3280747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4695AA4-64C3-48DC-A35C-A4C68F5C8B75}" type="datetimeFigureOut">
              <a:rPr lang="es-PA" smtClean="0"/>
              <a:t>09/07/2020</a:t>
            </a:fld>
            <a:endParaRPr lang="es-P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P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F5460240-A473-4859-A692-066987658FCB}" type="slidenum">
              <a:rPr lang="es-PA" smtClean="0"/>
              <a:t>‹Nº›</a:t>
            </a:fld>
            <a:endParaRPr lang="es-PA"/>
          </a:p>
        </p:txBody>
      </p:sp>
    </p:spTree>
    <p:extLst>
      <p:ext uri="{BB962C8B-B14F-4D97-AF65-F5344CB8AC3E}">
        <p14:creationId xmlns:p14="http://schemas.microsoft.com/office/powerpoint/2010/main" val="3945882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0.png"/><Relationship Id="rId7" Type="http://schemas.openxmlformats.org/officeDocument/2006/relationships/image" Target="../media/image54.png"/><Relationship Id="rId2" Type="http://schemas.openxmlformats.org/officeDocument/2006/relationships/image" Target="../media/image49.png"/><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image" Target="../media/image59.png"/><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 Id="rId9" Type="http://schemas.openxmlformats.org/officeDocument/2006/relationships/image" Target="../media/image66.png"/></Relationships>
</file>

<file path=ppt/slides/_rels/slide4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5" Type="http://schemas.openxmlformats.org/officeDocument/2006/relationships/image" Target="../media/image70.png"/><Relationship Id="rId4" Type="http://schemas.openxmlformats.org/officeDocument/2006/relationships/image" Target="../media/image69.png"/></Relationships>
</file>

<file path=ppt/slides/_rels/slide44.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45.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hyperlink" Target="https://slideplayer.es/slide/14538732/"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795346" y="724395"/>
            <a:ext cx="7766936" cy="2660073"/>
          </a:xfrm>
        </p:spPr>
        <p:txBody>
          <a:bodyPr>
            <a:normAutofit fontScale="90000"/>
          </a:bodyPr>
          <a:lstStyle/>
          <a:p>
            <a:r>
              <a:rPr lang="es-PA" dirty="0" smtClean="0"/>
              <a:t>El Entorno de Desarrollo del Software</a:t>
            </a:r>
            <a:br>
              <a:rPr lang="es-PA" dirty="0" smtClean="0"/>
            </a:br>
            <a:r>
              <a:rPr lang="es-PA" dirty="0" smtClean="0"/>
              <a:t>y el Modelado del Negocio.</a:t>
            </a:r>
            <a:endParaRPr lang="es-PA" dirty="0"/>
          </a:p>
        </p:txBody>
      </p:sp>
      <p:sp>
        <p:nvSpPr>
          <p:cNvPr id="3" name="Subtítulo 2"/>
          <p:cNvSpPr>
            <a:spLocks noGrp="1"/>
          </p:cNvSpPr>
          <p:nvPr>
            <p:ph type="subTitle" idx="1"/>
          </p:nvPr>
        </p:nvSpPr>
        <p:spPr>
          <a:xfrm>
            <a:off x="1491302" y="3703992"/>
            <a:ext cx="7766936" cy="1096899"/>
          </a:xfrm>
        </p:spPr>
        <p:txBody>
          <a:bodyPr>
            <a:normAutofit lnSpcReduction="10000"/>
          </a:bodyPr>
          <a:lstStyle/>
          <a:p>
            <a:pPr algn="just"/>
            <a:r>
              <a:rPr lang="es-PA" dirty="0" smtClean="0">
                <a:solidFill>
                  <a:schemeClr val="tx1"/>
                </a:solidFill>
              </a:rPr>
              <a:t>El conocimiento de la organización es relevante en el desarrollo de una propuesta de automatización.  Por tal razón, en este módulo se presentan los conceptos generales, que se deben identificar en el entorno de la actividad, negocio o sistema.</a:t>
            </a:r>
            <a:endParaRPr lang="es-PA" dirty="0">
              <a:solidFill>
                <a:schemeClr val="tx1"/>
              </a:solidFill>
            </a:endParaRPr>
          </a:p>
        </p:txBody>
      </p:sp>
      <p:sp>
        <p:nvSpPr>
          <p:cNvPr id="4" name="CuadroTexto 3"/>
          <p:cNvSpPr txBox="1"/>
          <p:nvPr/>
        </p:nvSpPr>
        <p:spPr>
          <a:xfrm>
            <a:off x="1653455" y="4932685"/>
            <a:ext cx="6501161" cy="1477328"/>
          </a:xfrm>
          <a:prstGeom prst="rect">
            <a:avLst/>
          </a:prstGeom>
          <a:noFill/>
        </p:spPr>
        <p:txBody>
          <a:bodyPr wrap="square" rtlCol="0">
            <a:spAutoFit/>
          </a:bodyPr>
          <a:lstStyle/>
          <a:p>
            <a:r>
              <a:rPr lang="es-PA" dirty="0"/>
              <a:t>Ana Gloria Cordero de Hernández, </a:t>
            </a:r>
            <a:r>
              <a:rPr lang="es-PA" dirty="0" err="1"/>
              <a:t>M.Sc</a:t>
            </a:r>
            <a:r>
              <a:rPr lang="es-PA" dirty="0"/>
              <a:t>.</a:t>
            </a:r>
          </a:p>
          <a:p>
            <a:r>
              <a:rPr lang="es-PA" dirty="0"/>
              <a:t>Profesora regular titular.</a:t>
            </a:r>
          </a:p>
          <a:p>
            <a:r>
              <a:rPr lang="es-PA" dirty="0"/>
              <a:t>Departamento de  Ingeniería de Sistemas Computacionales</a:t>
            </a:r>
            <a:r>
              <a:rPr lang="es-PA" dirty="0" smtClean="0"/>
              <a:t>.</a:t>
            </a:r>
          </a:p>
          <a:p>
            <a:r>
              <a:rPr lang="es-PA" dirty="0" smtClean="0"/>
              <a:t>Facultad de Ingeniería de Sistemas Computacionales</a:t>
            </a:r>
          </a:p>
          <a:p>
            <a:r>
              <a:rPr lang="es-PA" dirty="0" smtClean="0"/>
              <a:t>Universidad Tecnológica de Panamá</a:t>
            </a:r>
            <a:endParaRPr lang="es-PA" dirty="0"/>
          </a:p>
        </p:txBody>
      </p:sp>
      <p:sp>
        <p:nvSpPr>
          <p:cNvPr id="5" name="4 CuadroTexto"/>
          <p:cNvSpPr txBox="1"/>
          <p:nvPr/>
        </p:nvSpPr>
        <p:spPr>
          <a:xfrm>
            <a:off x="1781503" y="6436852"/>
            <a:ext cx="1877437" cy="369332"/>
          </a:xfrm>
          <a:prstGeom prst="rect">
            <a:avLst/>
          </a:prstGeom>
          <a:noFill/>
        </p:spPr>
        <p:txBody>
          <a:bodyPr wrap="none" rtlCol="0">
            <a:spAutoFit/>
          </a:bodyPr>
          <a:lstStyle/>
          <a:p>
            <a:r>
              <a:rPr lang="es-PA" dirty="0" smtClean="0"/>
              <a:t>II semestre 2020</a:t>
            </a:r>
            <a:endParaRPr lang="es-PA" dirty="0"/>
          </a:p>
        </p:txBody>
      </p:sp>
    </p:spTree>
    <p:extLst>
      <p:ext uri="{BB962C8B-B14F-4D97-AF65-F5344CB8AC3E}">
        <p14:creationId xmlns:p14="http://schemas.microsoft.com/office/powerpoint/2010/main" val="30796734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4138" y="283779"/>
            <a:ext cx="9878018" cy="1340069"/>
          </a:xfrm>
        </p:spPr>
        <p:txBody>
          <a:bodyPr>
            <a:normAutofit fontScale="90000"/>
          </a:bodyPr>
          <a:lstStyle/>
          <a:p>
            <a:r>
              <a:rPr lang="es-PA" sz="2700" dirty="0">
                <a:solidFill>
                  <a:schemeClr val="accent2"/>
                </a:solidFill>
              </a:rPr>
              <a:t>El entorno o ambiente  de desarrollo del </a:t>
            </a:r>
            <a:r>
              <a:rPr lang="es-PA" sz="2700" dirty="0" smtClean="0">
                <a:solidFill>
                  <a:schemeClr val="accent2"/>
                </a:solidFill>
              </a:rPr>
              <a:t>software considera: una </a:t>
            </a:r>
            <a:r>
              <a:rPr lang="es-PA" sz="2700" dirty="0">
                <a:solidFill>
                  <a:schemeClr val="accent2"/>
                </a:solidFill>
              </a:rPr>
              <a:t>metodología de desarrollo, un </a:t>
            </a:r>
            <a:r>
              <a:rPr lang="es-PA" sz="2700" dirty="0" smtClean="0">
                <a:solidFill>
                  <a:schemeClr val="accent2"/>
                </a:solidFill>
              </a:rPr>
              <a:t>lenguaje para modelar </a:t>
            </a:r>
            <a:r>
              <a:rPr lang="es-PA" sz="2700" dirty="0">
                <a:solidFill>
                  <a:schemeClr val="accent2"/>
                </a:solidFill>
              </a:rPr>
              <a:t>y una documentación de la arquitectura</a:t>
            </a:r>
            <a:r>
              <a:rPr lang="es-PA" dirty="0">
                <a:solidFill>
                  <a:prstClr val="black"/>
                </a:solidFill>
              </a:rPr>
              <a:t>.</a:t>
            </a:r>
            <a:br>
              <a:rPr lang="es-PA" dirty="0">
                <a:solidFill>
                  <a:prstClr val="black"/>
                </a:solidFill>
              </a:rPr>
            </a:br>
            <a:endParaRPr lang="es-PA" dirty="0"/>
          </a:p>
        </p:txBody>
      </p:sp>
      <p:sp>
        <p:nvSpPr>
          <p:cNvPr id="3" name="Marcador de contenido 2"/>
          <p:cNvSpPr>
            <a:spLocks noGrp="1"/>
          </p:cNvSpPr>
          <p:nvPr>
            <p:ph idx="1"/>
          </p:nvPr>
        </p:nvSpPr>
        <p:spPr>
          <a:xfrm>
            <a:off x="535445" y="1857879"/>
            <a:ext cx="8596668" cy="4293842"/>
          </a:xfrm>
        </p:spPr>
        <p:txBody>
          <a:bodyPr>
            <a:normAutofit/>
          </a:bodyPr>
          <a:lstStyle/>
          <a:p>
            <a:r>
              <a:rPr lang="es-ES_tradnl" b="1" dirty="0" err="1" smtClean="0"/>
              <a:t>Rational</a:t>
            </a:r>
            <a:r>
              <a:rPr lang="es-ES_tradnl" b="1" dirty="0" smtClean="0"/>
              <a:t> </a:t>
            </a:r>
            <a:r>
              <a:rPr lang="es-ES_tradnl" b="1" dirty="0" err="1"/>
              <a:t>Unified</a:t>
            </a:r>
            <a:r>
              <a:rPr lang="es-ES_tradnl" b="1" dirty="0"/>
              <a:t> </a:t>
            </a:r>
            <a:r>
              <a:rPr lang="es-ES_tradnl" b="1" dirty="0" err="1"/>
              <a:t>Process</a:t>
            </a:r>
            <a:r>
              <a:rPr lang="es-ES_tradnl" b="1" dirty="0"/>
              <a:t> </a:t>
            </a:r>
            <a:r>
              <a:rPr lang="es-ES_tradnl" b="1" dirty="0" smtClean="0"/>
              <a:t>– RUP,  es </a:t>
            </a:r>
            <a:r>
              <a:rPr lang="es-ES_tradnl" b="1" dirty="0"/>
              <a:t>la metodología de </a:t>
            </a:r>
            <a:r>
              <a:rPr lang="es-ES_tradnl" b="1" dirty="0" smtClean="0"/>
              <a:t>desarrollo  d</a:t>
            </a:r>
            <a:r>
              <a:rPr lang="es-ES_tradnl" dirty="0" smtClean="0"/>
              <a:t>e procesos, basado en tres </a:t>
            </a:r>
            <a:r>
              <a:rPr lang="es-ES_tradnl" dirty="0"/>
              <a:t>características esenciales: está dirigido por los Casos de Uso, está centrado en la </a:t>
            </a:r>
            <a:r>
              <a:rPr lang="es-ES_tradnl" dirty="0" smtClean="0"/>
              <a:t>arquitectura y </a:t>
            </a:r>
            <a:r>
              <a:rPr lang="es-ES_tradnl" dirty="0"/>
              <a:t>es iterativo e incremental</a:t>
            </a:r>
            <a:r>
              <a:rPr lang="es-ES_tradnl" dirty="0" smtClean="0"/>
              <a:t>.</a:t>
            </a:r>
          </a:p>
          <a:p>
            <a:endParaRPr lang="es-PA" dirty="0"/>
          </a:p>
          <a:p>
            <a:r>
              <a:rPr lang="en-US" b="1" dirty="0" smtClean="0"/>
              <a:t>Unified </a:t>
            </a:r>
            <a:r>
              <a:rPr lang="en-US" b="1" dirty="0"/>
              <a:t>Modeling </a:t>
            </a:r>
            <a:r>
              <a:rPr lang="en-US" b="1" dirty="0" smtClean="0"/>
              <a:t>Language</a:t>
            </a:r>
            <a:r>
              <a:rPr lang="en-US" b="1" dirty="0"/>
              <a:t> </a:t>
            </a:r>
            <a:r>
              <a:rPr lang="en-US" b="1" dirty="0" smtClean="0"/>
              <a:t>– UML, es </a:t>
            </a:r>
            <a:r>
              <a:rPr lang="es-PA" b="1" dirty="0" smtClean="0"/>
              <a:t>un lenguaje, </a:t>
            </a:r>
            <a:r>
              <a:rPr lang="es-PA" dirty="0" smtClean="0"/>
              <a:t>que</a:t>
            </a:r>
            <a:r>
              <a:rPr lang="en-US" dirty="0" smtClean="0"/>
              <a:t> </a:t>
            </a:r>
            <a:r>
              <a:rPr lang="es-PA" dirty="0"/>
              <a:t>proporciona una descripción </a:t>
            </a:r>
            <a:r>
              <a:rPr lang="es-PA" dirty="0" smtClean="0"/>
              <a:t>de </a:t>
            </a:r>
            <a:r>
              <a:rPr lang="es-PA" dirty="0"/>
              <a:t>los diagramas </a:t>
            </a:r>
            <a:r>
              <a:rPr lang="es-PA" dirty="0" smtClean="0"/>
              <a:t>utilizados, </a:t>
            </a:r>
            <a:r>
              <a:rPr lang="es-PA" dirty="0"/>
              <a:t>en el </a:t>
            </a:r>
            <a:r>
              <a:rPr lang="es-PA" dirty="0" smtClean="0"/>
              <a:t>modelado visual de los componentes del software y deben ser diseñados considerando la arquitectura.</a:t>
            </a:r>
          </a:p>
          <a:p>
            <a:pPr marL="0" indent="0">
              <a:buNone/>
            </a:pPr>
            <a:endParaRPr lang="es-PA" dirty="0" smtClean="0"/>
          </a:p>
          <a:p>
            <a:r>
              <a:rPr lang="es-PA" b="1" dirty="0" smtClean="0"/>
              <a:t>El modelo 4+1 vista, es la documentación</a:t>
            </a:r>
            <a:r>
              <a:rPr lang="es-PA" dirty="0" smtClean="0"/>
              <a:t> </a:t>
            </a:r>
            <a:r>
              <a:rPr lang="es-PA" b="1" dirty="0"/>
              <a:t>de la </a:t>
            </a:r>
            <a:r>
              <a:rPr lang="es-PA" b="1" dirty="0" smtClean="0"/>
              <a:t>arquitectura</a:t>
            </a:r>
            <a:r>
              <a:rPr lang="es-PA" dirty="0"/>
              <a:t>,</a:t>
            </a:r>
            <a:r>
              <a:rPr lang="es-PA" dirty="0" smtClean="0"/>
              <a:t> </a:t>
            </a:r>
            <a:r>
              <a:rPr lang="es-PA" dirty="0"/>
              <a:t>diseñado por </a:t>
            </a:r>
            <a:r>
              <a:rPr lang="es-PA" dirty="0" err="1"/>
              <a:t>Philippe</a:t>
            </a:r>
            <a:r>
              <a:rPr lang="es-PA" dirty="0"/>
              <a:t> </a:t>
            </a:r>
            <a:r>
              <a:rPr lang="es-PA" dirty="0" err="1"/>
              <a:t>Kruchten</a:t>
            </a:r>
            <a:r>
              <a:rPr lang="es-PA" dirty="0"/>
              <a:t> </a:t>
            </a:r>
            <a:r>
              <a:rPr lang="es-PA" dirty="0" smtClean="0"/>
              <a:t>basados </a:t>
            </a:r>
            <a:r>
              <a:rPr lang="es-PA" dirty="0"/>
              <a:t>en el uso de múltiples vistas </a:t>
            </a:r>
            <a:r>
              <a:rPr lang="es-PA" dirty="0" smtClean="0"/>
              <a:t>concurrentes</a:t>
            </a:r>
            <a:r>
              <a:rPr lang="es-PA" dirty="0"/>
              <a:t>.</a:t>
            </a:r>
            <a:r>
              <a:rPr lang="es-PA" dirty="0" smtClean="0"/>
              <a:t> Las </a:t>
            </a:r>
            <a:r>
              <a:rPr lang="es-PA" dirty="0"/>
              <a:t>vista </a:t>
            </a:r>
            <a:r>
              <a:rPr lang="es-PA" dirty="0" smtClean="0"/>
              <a:t>se presentan desde diferentes </a:t>
            </a:r>
            <a:r>
              <a:rPr lang="es-PA" dirty="0"/>
              <a:t>interesados, tales como usuarios finales, desarrolladores o directores de proyecto. </a:t>
            </a:r>
            <a:endParaRPr lang="es-PA" dirty="0" smtClean="0"/>
          </a:p>
        </p:txBody>
      </p:sp>
    </p:spTree>
    <p:extLst>
      <p:ext uri="{BB962C8B-B14F-4D97-AF65-F5344CB8AC3E}">
        <p14:creationId xmlns:p14="http://schemas.microsoft.com/office/powerpoint/2010/main" val="17704734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77334" y="609600"/>
            <a:ext cx="8596668" cy="698938"/>
          </a:xfrm>
        </p:spPr>
        <p:txBody>
          <a:bodyPr/>
          <a:lstStyle/>
          <a:p>
            <a:r>
              <a:rPr lang="es-PA" dirty="0" err="1">
                <a:solidFill>
                  <a:schemeClr val="tx1"/>
                </a:solidFill>
              </a:rPr>
              <a:t>Rational</a:t>
            </a:r>
            <a:r>
              <a:rPr lang="es-PA" dirty="0">
                <a:solidFill>
                  <a:schemeClr val="tx1"/>
                </a:solidFill>
              </a:rPr>
              <a:t> </a:t>
            </a:r>
            <a:r>
              <a:rPr lang="es-PA" dirty="0" err="1">
                <a:solidFill>
                  <a:schemeClr val="tx1"/>
                </a:solidFill>
              </a:rPr>
              <a:t>Unified</a:t>
            </a:r>
            <a:r>
              <a:rPr lang="es-PA" dirty="0">
                <a:solidFill>
                  <a:schemeClr val="tx1"/>
                </a:solidFill>
              </a:rPr>
              <a:t> </a:t>
            </a:r>
            <a:r>
              <a:rPr lang="es-PA" dirty="0" err="1">
                <a:solidFill>
                  <a:schemeClr val="tx1"/>
                </a:solidFill>
              </a:rPr>
              <a:t>Process</a:t>
            </a:r>
            <a:r>
              <a:rPr lang="es-PA" dirty="0">
                <a:solidFill>
                  <a:schemeClr val="tx1"/>
                </a:solidFill>
              </a:rPr>
              <a:t> – RUP</a:t>
            </a:r>
          </a:p>
        </p:txBody>
      </p:sp>
      <p:pic>
        <p:nvPicPr>
          <p:cNvPr id="2051" name="Picture 3" descr="dos dimension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1442995"/>
            <a:ext cx="8096250" cy="5078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046589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US" b="1" dirty="0">
                <a:solidFill>
                  <a:schemeClr val="tx1"/>
                </a:solidFill>
              </a:rPr>
              <a:t>Unified Modeling Language – UML</a:t>
            </a:r>
            <a:endParaRPr lang="es-PA" dirty="0">
              <a:solidFill>
                <a:schemeClr val="tx1"/>
              </a:solidFill>
            </a:endParaRPr>
          </a:p>
        </p:txBody>
      </p:sp>
      <p:pic>
        <p:nvPicPr>
          <p:cNvPr id="3074" name="Picture 2" descr="Diagramas UML - Brainer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3579" y="1472560"/>
            <a:ext cx="7310610" cy="5173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01447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505884" y="228600"/>
            <a:ext cx="9190566" cy="1320800"/>
          </a:xfrm>
        </p:spPr>
        <p:txBody>
          <a:bodyPr/>
          <a:lstStyle/>
          <a:p>
            <a:r>
              <a:rPr lang="es-PA" dirty="0">
                <a:solidFill>
                  <a:schemeClr val="tx1"/>
                </a:solidFill>
              </a:rPr>
              <a:t>El modelo 4+1 vista, es la documentación de la arquitectura</a:t>
            </a:r>
          </a:p>
        </p:txBody>
      </p:sp>
      <p:pic>
        <p:nvPicPr>
          <p:cNvPr id="8194" name="Picture 2" descr="Modelo “4+1” vistas de Kruchte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1044" y="1684336"/>
            <a:ext cx="6963231" cy="41640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46107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77334" y="609600"/>
            <a:ext cx="8596668" cy="1052945"/>
          </a:xfrm>
        </p:spPr>
        <p:txBody>
          <a:bodyPr>
            <a:normAutofit/>
          </a:bodyPr>
          <a:lstStyle/>
          <a:p>
            <a:r>
              <a:rPr lang="es-PA" sz="2800" dirty="0" smtClean="0"/>
              <a:t>Además, hay con ambientes para favorecen un </a:t>
            </a:r>
            <a:r>
              <a:rPr lang="es-PA" sz="2800" dirty="0"/>
              <a:t>desarrollo del </a:t>
            </a:r>
            <a:r>
              <a:rPr lang="es-PA" sz="2800" dirty="0" smtClean="0"/>
              <a:t>software integrado, de principio a </a:t>
            </a:r>
            <a:r>
              <a:rPr lang="es-PA" sz="2800" dirty="0" err="1" smtClean="0"/>
              <a:t>fín</a:t>
            </a:r>
            <a:r>
              <a:rPr lang="es-PA" sz="2800" dirty="0" smtClean="0"/>
              <a:t>. </a:t>
            </a:r>
            <a:endParaRPr lang="es-PA" sz="2800" dirty="0"/>
          </a:p>
        </p:txBody>
      </p:sp>
      <p:sp>
        <p:nvSpPr>
          <p:cNvPr id="3" name="2 Marcador de contenido"/>
          <p:cNvSpPr>
            <a:spLocks noGrp="1"/>
          </p:cNvSpPr>
          <p:nvPr>
            <p:ph idx="1"/>
          </p:nvPr>
        </p:nvSpPr>
        <p:spPr/>
        <p:txBody>
          <a:bodyPr>
            <a:normAutofit/>
          </a:bodyPr>
          <a:lstStyle/>
          <a:p>
            <a:r>
              <a:rPr lang="es-PA" sz="3200" dirty="0" err="1"/>
              <a:t>Computer</a:t>
            </a:r>
            <a:r>
              <a:rPr lang="es-PA" sz="3200" dirty="0"/>
              <a:t> </a:t>
            </a:r>
            <a:r>
              <a:rPr lang="es-PA" sz="3200" dirty="0" err="1"/>
              <a:t>Aided</a:t>
            </a:r>
            <a:r>
              <a:rPr lang="es-PA" sz="3200" dirty="0"/>
              <a:t> Software </a:t>
            </a:r>
            <a:r>
              <a:rPr lang="es-PA" sz="3200" dirty="0" err="1" smtClean="0"/>
              <a:t>Engineering</a:t>
            </a:r>
            <a:r>
              <a:rPr lang="es-PA" sz="3200" dirty="0" smtClean="0"/>
              <a:t> - CASE</a:t>
            </a:r>
            <a:r>
              <a:rPr lang="es-PA" sz="3200" dirty="0"/>
              <a:t>, lo que en español sería Ingeniería de Software Asistida por </a:t>
            </a:r>
            <a:r>
              <a:rPr lang="es-PA" sz="3200" dirty="0" smtClean="0"/>
              <a:t>el Computador.</a:t>
            </a:r>
          </a:p>
          <a:p>
            <a:r>
              <a:rPr lang="es-PA" sz="3200" b="1" dirty="0" err="1">
                <a:solidFill>
                  <a:schemeClr val="tx1"/>
                </a:solidFill>
              </a:rPr>
              <a:t>DevOps</a:t>
            </a:r>
            <a:r>
              <a:rPr lang="es-PA" sz="3200" dirty="0">
                <a:solidFill>
                  <a:schemeClr val="tx1"/>
                </a:solidFill>
              </a:rPr>
              <a:t> (acrónimo inglés de </a:t>
            </a:r>
            <a:r>
              <a:rPr lang="es-PA" sz="3200" b="1" u="sng" dirty="0" err="1">
                <a:solidFill>
                  <a:schemeClr val="tx1"/>
                </a:solidFill>
              </a:rPr>
              <a:t>Dev</a:t>
            </a:r>
            <a:r>
              <a:rPr lang="es-PA" sz="3200" dirty="0" err="1">
                <a:solidFill>
                  <a:schemeClr val="tx1"/>
                </a:solidFill>
              </a:rPr>
              <a:t>elopment</a:t>
            </a:r>
            <a:r>
              <a:rPr lang="es-PA" sz="3200" dirty="0">
                <a:solidFill>
                  <a:schemeClr val="tx1"/>
                </a:solidFill>
              </a:rPr>
              <a:t> -desarrollo- y </a:t>
            </a:r>
            <a:r>
              <a:rPr lang="es-PA" sz="3200" b="1" u="sng" dirty="0" err="1">
                <a:solidFill>
                  <a:schemeClr val="tx1"/>
                </a:solidFill>
              </a:rPr>
              <a:t>Op</a:t>
            </a:r>
            <a:r>
              <a:rPr lang="es-PA" sz="3200" dirty="0" err="1">
                <a:solidFill>
                  <a:schemeClr val="tx1"/>
                </a:solidFill>
              </a:rPr>
              <a:t>eration</a:t>
            </a:r>
            <a:r>
              <a:rPr lang="es-PA" sz="3200" b="1" u="sng" dirty="0" err="1">
                <a:solidFill>
                  <a:schemeClr val="tx1"/>
                </a:solidFill>
              </a:rPr>
              <a:t>s</a:t>
            </a:r>
            <a:r>
              <a:rPr lang="es-PA" sz="3200" dirty="0">
                <a:solidFill>
                  <a:schemeClr val="tx1"/>
                </a:solidFill>
              </a:rPr>
              <a:t> -operaciones-)</a:t>
            </a:r>
            <a:endParaRPr lang="es-PA" sz="3200" dirty="0"/>
          </a:p>
        </p:txBody>
      </p:sp>
    </p:spTree>
    <p:extLst>
      <p:ext uri="{BB962C8B-B14F-4D97-AF65-F5344CB8AC3E}">
        <p14:creationId xmlns:p14="http://schemas.microsoft.com/office/powerpoint/2010/main" val="8642849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59128" y="419595"/>
            <a:ext cx="8585233" cy="732312"/>
          </a:xfrm>
        </p:spPr>
        <p:txBody>
          <a:bodyPr>
            <a:normAutofit fontScale="90000"/>
          </a:bodyPr>
          <a:lstStyle/>
          <a:p>
            <a:r>
              <a:rPr lang="es-PA" dirty="0" err="1"/>
              <a:t>Computer</a:t>
            </a:r>
            <a:r>
              <a:rPr lang="es-PA" dirty="0"/>
              <a:t> </a:t>
            </a:r>
            <a:r>
              <a:rPr lang="es-PA" dirty="0" err="1"/>
              <a:t>Aided</a:t>
            </a:r>
            <a:r>
              <a:rPr lang="es-PA" dirty="0"/>
              <a:t> Software </a:t>
            </a:r>
            <a:r>
              <a:rPr lang="es-PA" dirty="0" err="1"/>
              <a:t>Engineering</a:t>
            </a:r>
            <a:r>
              <a:rPr lang="es-PA" dirty="0"/>
              <a:t> - CASE </a:t>
            </a:r>
            <a:br>
              <a:rPr lang="es-PA" dirty="0"/>
            </a:br>
            <a:endParaRPr lang="es-PA" dirty="0"/>
          </a:p>
        </p:txBody>
      </p:sp>
      <p:pic>
        <p:nvPicPr>
          <p:cNvPr id="4" name="Marcador de conteni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78820" y="1246112"/>
            <a:ext cx="4460787" cy="4523175"/>
          </a:xfrm>
        </p:spPr>
      </p:pic>
      <p:sp>
        <p:nvSpPr>
          <p:cNvPr id="6" name="Rectángulo 5"/>
          <p:cNvSpPr/>
          <p:nvPr/>
        </p:nvSpPr>
        <p:spPr>
          <a:xfrm>
            <a:off x="3148361" y="5988734"/>
            <a:ext cx="6096000" cy="261610"/>
          </a:xfrm>
          <a:prstGeom prst="rect">
            <a:avLst/>
          </a:prstGeom>
        </p:spPr>
        <p:txBody>
          <a:bodyPr>
            <a:spAutoFit/>
          </a:bodyPr>
          <a:lstStyle/>
          <a:p>
            <a:r>
              <a:rPr lang="es-PA" sz="1100" dirty="0" smtClean="0"/>
              <a:t>(http</a:t>
            </a:r>
            <a:r>
              <a:rPr lang="es-PA" sz="1100" dirty="0"/>
              <a:t>://</a:t>
            </a:r>
            <a:r>
              <a:rPr lang="es-PA" sz="1100" dirty="0" smtClean="0"/>
              <a:t>www.tutorialspoint.com/sp/software_engineering/case_tools_overview.htm)</a:t>
            </a:r>
            <a:endParaRPr lang="es-PA" sz="1100" dirty="0"/>
          </a:p>
        </p:txBody>
      </p:sp>
    </p:spTree>
    <p:extLst>
      <p:ext uri="{BB962C8B-B14F-4D97-AF65-F5344CB8AC3E}">
        <p14:creationId xmlns:p14="http://schemas.microsoft.com/office/powerpoint/2010/main" val="9399242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77334" y="609600"/>
            <a:ext cx="8596668" cy="1574042"/>
          </a:xfrm>
        </p:spPr>
        <p:txBody>
          <a:bodyPr>
            <a:normAutofit fontScale="90000"/>
          </a:bodyPr>
          <a:lstStyle/>
          <a:p>
            <a:r>
              <a:rPr lang="es-PA" sz="1600" b="1" dirty="0" err="1">
                <a:solidFill>
                  <a:schemeClr val="tx1"/>
                </a:solidFill>
              </a:rPr>
              <a:t>DevOps</a:t>
            </a:r>
            <a:r>
              <a:rPr lang="es-PA" sz="1600" dirty="0">
                <a:solidFill>
                  <a:schemeClr val="tx1"/>
                </a:solidFill>
              </a:rPr>
              <a:t> (acrónimo inglés de </a:t>
            </a:r>
            <a:r>
              <a:rPr lang="es-PA" sz="1600" b="1" u="sng" dirty="0" err="1" smtClean="0">
                <a:solidFill>
                  <a:schemeClr val="tx1"/>
                </a:solidFill>
              </a:rPr>
              <a:t>Dev</a:t>
            </a:r>
            <a:r>
              <a:rPr lang="es-PA" sz="1600" dirty="0" err="1" smtClean="0">
                <a:solidFill>
                  <a:schemeClr val="tx1"/>
                </a:solidFill>
              </a:rPr>
              <a:t>elopment</a:t>
            </a:r>
            <a:r>
              <a:rPr lang="es-PA" sz="1600" dirty="0" smtClean="0">
                <a:solidFill>
                  <a:schemeClr val="tx1"/>
                </a:solidFill>
              </a:rPr>
              <a:t> </a:t>
            </a:r>
            <a:r>
              <a:rPr lang="es-PA" sz="1600" dirty="0">
                <a:solidFill>
                  <a:schemeClr val="tx1"/>
                </a:solidFill>
              </a:rPr>
              <a:t>-desarrollo- y </a:t>
            </a:r>
            <a:r>
              <a:rPr lang="es-PA" sz="1600" b="1" u="sng" dirty="0" err="1" smtClean="0">
                <a:solidFill>
                  <a:schemeClr val="tx1"/>
                </a:solidFill>
              </a:rPr>
              <a:t>Op</a:t>
            </a:r>
            <a:r>
              <a:rPr lang="es-PA" sz="1600" dirty="0" err="1" smtClean="0">
                <a:solidFill>
                  <a:schemeClr val="tx1"/>
                </a:solidFill>
              </a:rPr>
              <a:t>eration</a:t>
            </a:r>
            <a:r>
              <a:rPr lang="es-PA" sz="1600" b="1" u="sng" dirty="0" err="1" smtClean="0">
                <a:solidFill>
                  <a:schemeClr val="tx1"/>
                </a:solidFill>
              </a:rPr>
              <a:t>s</a:t>
            </a:r>
            <a:r>
              <a:rPr lang="es-PA" sz="1600" dirty="0" smtClean="0">
                <a:solidFill>
                  <a:schemeClr val="tx1"/>
                </a:solidFill>
              </a:rPr>
              <a:t> </a:t>
            </a:r>
            <a:r>
              <a:rPr lang="es-PA" sz="1600" dirty="0">
                <a:solidFill>
                  <a:schemeClr val="tx1"/>
                </a:solidFill>
              </a:rPr>
              <a:t>-operaciones-) es una práctica de ingeniería de software que tiene como objetivo unificar el desarrollo de software (</a:t>
            </a:r>
            <a:r>
              <a:rPr lang="es-PA" sz="1600" dirty="0" err="1">
                <a:solidFill>
                  <a:schemeClr val="tx1"/>
                </a:solidFill>
              </a:rPr>
              <a:t>Dev</a:t>
            </a:r>
            <a:r>
              <a:rPr lang="es-PA" sz="1600" dirty="0">
                <a:solidFill>
                  <a:schemeClr val="tx1"/>
                </a:solidFill>
              </a:rPr>
              <a:t>) y la operación del software (</a:t>
            </a:r>
            <a:r>
              <a:rPr lang="es-PA" sz="1600" dirty="0" err="1">
                <a:solidFill>
                  <a:schemeClr val="tx1"/>
                </a:solidFill>
              </a:rPr>
              <a:t>Ops</a:t>
            </a:r>
            <a:r>
              <a:rPr lang="es-PA" sz="1600" dirty="0">
                <a:solidFill>
                  <a:schemeClr val="tx1"/>
                </a:solidFill>
              </a:rPr>
              <a:t>). La principal característica del movimiento </a:t>
            </a:r>
            <a:r>
              <a:rPr lang="es-PA" sz="1600" dirty="0" err="1">
                <a:solidFill>
                  <a:schemeClr val="tx1"/>
                </a:solidFill>
              </a:rPr>
              <a:t>DevOps</a:t>
            </a:r>
            <a:r>
              <a:rPr lang="es-PA" sz="1600" dirty="0">
                <a:solidFill>
                  <a:schemeClr val="tx1"/>
                </a:solidFill>
              </a:rPr>
              <a:t> es defender enérgicamente la automatización y el monitoreo en todos los pasos de la construcción del software, desde la integración, las pruebas, la liberación hasta la implementación y la administración de la infraestructura. </a:t>
            </a:r>
            <a:r>
              <a:rPr lang="es-PA" sz="1600" dirty="0" err="1">
                <a:solidFill>
                  <a:schemeClr val="tx1"/>
                </a:solidFill>
              </a:rPr>
              <a:t>DevOps</a:t>
            </a:r>
            <a:r>
              <a:rPr lang="es-PA" sz="1600" dirty="0">
                <a:solidFill>
                  <a:schemeClr val="tx1"/>
                </a:solidFill>
              </a:rPr>
              <a:t> apunta a ciclos de desarrollo más cortos, mayor frecuencia de implementación, lanzamientos más confiables, en estrecha alineación con los objetivos </a:t>
            </a:r>
            <a:r>
              <a:rPr lang="es-PA" sz="1600" dirty="0" err="1" smtClean="0">
                <a:solidFill>
                  <a:schemeClr val="tx1"/>
                </a:solidFill>
              </a:rPr>
              <a:t>comerciale</a:t>
            </a:r>
            <a:r>
              <a:rPr lang="es-PA" sz="1600" dirty="0" smtClean="0">
                <a:solidFill>
                  <a:schemeClr val="tx1"/>
                </a:solidFill>
              </a:rPr>
              <a:t> (</a:t>
            </a:r>
            <a:r>
              <a:rPr lang="es-PA" sz="1400" dirty="0" smtClean="0">
                <a:solidFill>
                  <a:schemeClr val="tx1"/>
                </a:solidFill>
              </a:rPr>
              <a:t>Wikipedia)</a:t>
            </a:r>
            <a:endParaRPr lang="es-PA" sz="1600" dirty="0">
              <a:solidFill>
                <a:schemeClr val="tx1"/>
              </a:solidFill>
            </a:endParaRPr>
          </a:p>
        </p:txBody>
      </p:sp>
      <p:pic>
        <p:nvPicPr>
          <p:cNvPr id="921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56168" y="2552783"/>
            <a:ext cx="6667500" cy="3533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2450475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77334" y="609600"/>
            <a:ext cx="8596668" cy="779813"/>
          </a:xfrm>
        </p:spPr>
        <p:txBody>
          <a:bodyPr/>
          <a:lstStyle/>
          <a:p>
            <a:r>
              <a:rPr lang="es-PA" dirty="0" smtClean="0"/>
              <a:t>Otros conceptos del entorno son:</a:t>
            </a:r>
            <a:endParaRPr lang="es-PA" dirty="0"/>
          </a:p>
        </p:txBody>
      </p:sp>
      <p:sp>
        <p:nvSpPr>
          <p:cNvPr id="3" name="2 Marcador de contenido"/>
          <p:cNvSpPr>
            <a:spLocks noGrp="1"/>
          </p:cNvSpPr>
          <p:nvPr>
            <p:ph idx="1"/>
          </p:nvPr>
        </p:nvSpPr>
        <p:spPr/>
        <p:txBody>
          <a:bodyPr>
            <a:normAutofit/>
          </a:bodyPr>
          <a:lstStyle/>
          <a:p>
            <a:r>
              <a:rPr lang="es-PA" sz="2800" dirty="0" err="1"/>
              <a:t>Integrated</a:t>
            </a:r>
            <a:r>
              <a:rPr lang="es-PA" sz="2800" dirty="0"/>
              <a:t> </a:t>
            </a:r>
            <a:r>
              <a:rPr lang="es-PA" sz="2800" dirty="0" err="1"/>
              <a:t>Development</a:t>
            </a:r>
            <a:r>
              <a:rPr lang="es-PA" sz="2800" dirty="0"/>
              <a:t> </a:t>
            </a:r>
            <a:r>
              <a:rPr lang="es-PA" sz="2800" dirty="0" err="1"/>
              <a:t>Environment</a:t>
            </a:r>
            <a:r>
              <a:rPr lang="es-PA" sz="2800" dirty="0"/>
              <a:t> - IDE, lo que en español sería Entorno de desarrollo integrado .</a:t>
            </a:r>
          </a:p>
          <a:p>
            <a:r>
              <a:rPr lang="es-PA" sz="2800" dirty="0"/>
              <a:t>Enterprise </a:t>
            </a:r>
            <a:r>
              <a:rPr lang="es-PA" sz="2800" dirty="0" err="1"/>
              <a:t>Resource</a:t>
            </a:r>
            <a:r>
              <a:rPr lang="es-PA" sz="2800" dirty="0"/>
              <a:t> </a:t>
            </a:r>
            <a:r>
              <a:rPr lang="es-PA" sz="2800" dirty="0" err="1"/>
              <a:t>Planning</a:t>
            </a:r>
            <a:r>
              <a:rPr lang="es-PA" sz="2800" dirty="0"/>
              <a:t> -ERP, o Sistema de Planificación de Recursos Empresariales operado a través de internet -</a:t>
            </a:r>
          </a:p>
          <a:p>
            <a:endParaRPr lang="es-PA" sz="2800" dirty="0"/>
          </a:p>
        </p:txBody>
      </p:sp>
    </p:spTree>
    <p:extLst>
      <p:ext uri="{BB962C8B-B14F-4D97-AF65-F5344CB8AC3E}">
        <p14:creationId xmlns:p14="http://schemas.microsoft.com/office/powerpoint/2010/main" val="1659963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47267" y="309804"/>
            <a:ext cx="9042709" cy="901480"/>
          </a:xfrm>
        </p:spPr>
        <p:txBody>
          <a:bodyPr/>
          <a:lstStyle/>
          <a:p>
            <a:r>
              <a:rPr lang="es-PA" dirty="0" err="1"/>
              <a:t>Integrated</a:t>
            </a:r>
            <a:r>
              <a:rPr lang="es-PA" dirty="0"/>
              <a:t> </a:t>
            </a:r>
            <a:r>
              <a:rPr lang="es-PA" dirty="0" err="1"/>
              <a:t>Development</a:t>
            </a:r>
            <a:r>
              <a:rPr lang="es-PA" dirty="0"/>
              <a:t> </a:t>
            </a:r>
            <a:r>
              <a:rPr lang="es-PA" dirty="0" err="1"/>
              <a:t>Environment</a:t>
            </a:r>
            <a:r>
              <a:rPr lang="es-PA" dirty="0"/>
              <a:t> - IDE </a:t>
            </a:r>
          </a:p>
        </p:txBody>
      </p:sp>
      <p:pic>
        <p:nvPicPr>
          <p:cNvPr id="5" name="Marcador de contenido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7892" y="1589017"/>
            <a:ext cx="5375592" cy="4257134"/>
          </a:xfrm>
        </p:spPr>
      </p:pic>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7234" y="1600970"/>
            <a:ext cx="5895277" cy="3974248"/>
          </a:xfrm>
          <a:prstGeom prst="rect">
            <a:avLst/>
          </a:prstGeom>
        </p:spPr>
      </p:pic>
    </p:spTree>
    <p:extLst>
      <p:ext uri="{BB962C8B-B14F-4D97-AF65-F5344CB8AC3E}">
        <p14:creationId xmlns:p14="http://schemas.microsoft.com/office/powerpoint/2010/main" val="35038305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77334" y="609600"/>
            <a:ext cx="8596668" cy="779813"/>
          </a:xfrm>
        </p:spPr>
        <p:txBody>
          <a:bodyPr/>
          <a:lstStyle/>
          <a:p>
            <a:r>
              <a:rPr lang="es-PA" dirty="0"/>
              <a:t>Enterprise </a:t>
            </a:r>
            <a:r>
              <a:rPr lang="es-PA" dirty="0" err="1"/>
              <a:t>Resource</a:t>
            </a:r>
            <a:r>
              <a:rPr lang="es-PA" dirty="0"/>
              <a:t> </a:t>
            </a:r>
            <a:r>
              <a:rPr lang="es-PA" dirty="0" err="1"/>
              <a:t>Planning</a:t>
            </a:r>
            <a:r>
              <a:rPr lang="es-PA" dirty="0"/>
              <a:t> -ERP</a:t>
            </a:r>
          </a:p>
        </p:txBody>
      </p:sp>
      <p:pic>
        <p:nvPicPr>
          <p:cNvPr id="1026" name="Picture 2" descr="Apa Itu Enterprise Resource Planning/ERP dan Kelebihan-nya Dalam Bisnis? –  Indonesia Neuroinformatics Institut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076" y="1401288"/>
            <a:ext cx="4848893" cy="3743207"/>
          </a:xfrm>
          <a:prstGeom prst="rect">
            <a:avLst/>
          </a:prstGeom>
          <a:noFill/>
          <a:extLst>
            <a:ext uri="{909E8E84-426E-40DD-AFC4-6F175D3DCCD1}">
              <a14:hiddenFill xmlns:a14="http://schemas.microsoft.com/office/drawing/2010/main">
                <a:solidFill>
                  <a:srgbClr val="FFFFFF"/>
                </a:solidFill>
              </a14:hiddenFill>
            </a:ext>
          </a:extLst>
        </p:spPr>
      </p:pic>
      <p:sp>
        <p:nvSpPr>
          <p:cNvPr id="4" name="3 Rectángulo"/>
          <p:cNvSpPr/>
          <p:nvPr/>
        </p:nvSpPr>
        <p:spPr>
          <a:xfrm>
            <a:off x="756075" y="5328398"/>
            <a:ext cx="4528443" cy="276999"/>
          </a:xfrm>
          <a:prstGeom prst="rect">
            <a:avLst/>
          </a:prstGeom>
        </p:spPr>
        <p:txBody>
          <a:bodyPr wrap="square">
            <a:spAutoFit/>
          </a:bodyPr>
          <a:lstStyle/>
          <a:p>
            <a:r>
              <a:rPr lang="es-PA" sz="1200" dirty="0"/>
              <a:t>https://itsbrain.files.wordpress.com/2019/07/image-11.png</a:t>
            </a:r>
          </a:p>
        </p:txBody>
      </p:sp>
      <p:pic>
        <p:nvPicPr>
          <p:cNvPr id="2050" name="Picture 2" descr="▷ ¿Qué Es Un ERP Y Para Qué Sirve? - InnovaDelux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4969" y="1903360"/>
            <a:ext cx="6312436" cy="2739059"/>
          </a:xfrm>
          <a:prstGeom prst="rect">
            <a:avLst/>
          </a:prstGeom>
          <a:noFill/>
          <a:extLst>
            <a:ext uri="{909E8E84-426E-40DD-AFC4-6F175D3DCCD1}">
              <a14:hiddenFill xmlns:a14="http://schemas.microsoft.com/office/drawing/2010/main">
                <a:solidFill>
                  <a:srgbClr val="FFFFFF"/>
                </a:solidFill>
              </a14:hiddenFill>
            </a:ext>
          </a:extLst>
        </p:spPr>
      </p:pic>
      <p:sp>
        <p:nvSpPr>
          <p:cNvPr id="3" name="2 Rectángulo"/>
          <p:cNvSpPr/>
          <p:nvPr/>
        </p:nvSpPr>
        <p:spPr>
          <a:xfrm>
            <a:off x="6096001" y="4642420"/>
            <a:ext cx="5233060" cy="276999"/>
          </a:xfrm>
          <a:prstGeom prst="rect">
            <a:avLst/>
          </a:prstGeom>
        </p:spPr>
        <p:txBody>
          <a:bodyPr wrap="square">
            <a:spAutoFit/>
          </a:bodyPr>
          <a:lstStyle/>
          <a:p>
            <a:r>
              <a:rPr lang="es-PA" sz="1200" dirty="0"/>
              <a:t>https://www.innovadeluxe.com/que-es-un-erp-y-para-que-sirve/</a:t>
            </a:r>
          </a:p>
        </p:txBody>
      </p:sp>
    </p:spTree>
    <p:extLst>
      <p:ext uri="{BB962C8B-B14F-4D97-AF65-F5344CB8AC3E}">
        <p14:creationId xmlns:p14="http://schemas.microsoft.com/office/powerpoint/2010/main" val="2427414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609600"/>
            <a:ext cx="8596668" cy="717395"/>
          </a:xfrm>
        </p:spPr>
        <p:txBody>
          <a:bodyPr/>
          <a:lstStyle/>
          <a:p>
            <a:r>
              <a:rPr lang="es-PA" dirty="0" smtClean="0"/>
              <a:t>Contenido </a:t>
            </a:r>
            <a:endParaRPr lang="es-PA" dirty="0"/>
          </a:p>
        </p:txBody>
      </p:sp>
      <p:sp>
        <p:nvSpPr>
          <p:cNvPr id="4" name="3 CuadroTexto"/>
          <p:cNvSpPr txBox="1"/>
          <p:nvPr/>
        </p:nvSpPr>
        <p:spPr>
          <a:xfrm>
            <a:off x="914400" y="1483360"/>
            <a:ext cx="8473440" cy="5355312"/>
          </a:xfrm>
          <a:prstGeom prst="rect">
            <a:avLst/>
          </a:prstGeom>
          <a:noFill/>
        </p:spPr>
        <p:txBody>
          <a:bodyPr wrap="square" rtlCol="0">
            <a:spAutoFit/>
          </a:bodyPr>
          <a:lstStyle/>
          <a:p>
            <a:pPr lvl="1"/>
            <a:r>
              <a:rPr lang="es-MX" sz="2400" dirty="0" smtClean="0"/>
              <a:t>2.1.Introducción</a:t>
            </a:r>
            <a:r>
              <a:rPr lang="es-MX" sz="2400" dirty="0"/>
              <a:t>.</a:t>
            </a:r>
            <a:endParaRPr lang="es-PA" sz="2400" dirty="0"/>
          </a:p>
          <a:p>
            <a:r>
              <a:rPr lang="es-MX" sz="2400" dirty="0" smtClean="0"/>
              <a:t>	2.1.1    </a:t>
            </a:r>
            <a:r>
              <a:rPr lang="es-MX" sz="2400" dirty="0"/>
              <a:t>Entendimiento del Negocio.</a:t>
            </a:r>
            <a:endParaRPr lang="es-PA" sz="2400" dirty="0"/>
          </a:p>
          <a:p>
            <a:r>
              <a:rPr lang="es-MX" sz="2400" dirty="0" smtClean="0"/>
              <a:t>	2.1.2    Automatización del Sistema </a:t>
            </a:r>
            <a:r>
              <a:rPr lang="es-MX" sz="2400" dirty="0"/>
              <a:t>actual.</a:t>
            </a:r>
            <a:endParaRPr lang="es-PA" sz="2400" dirty="0"/>
          </a:p>
          <a:p>
            <a:r>
              <a:rPr lang="es-MX" sz="2400" dirty="0" smtClean="0"/>
              <a:t>	2.1.3</a:t>
            </a:r>
            <a:r>
              <a:rPr lang="es-MX" sz="2400" dirty="0"/>
              <a:t>.  </a:t>
            </a:r>
            <a:r>
              <a:rPr lang="es-MX" sz="2400" dirty="0" smtClean="0"/>
              <a:t>RUP y su primer flujo de trabajo y UML </a:t>
            </a:r>
            <a:r>
              <a:rPr lang="es-MX" sz="2400" dirty="0"/>
              <a:t>para </a:t>
            </a:r>
            <a:r>
              <a:rPr lang="es-MX" sz="2400" dirty="0" smtClean="0"/>
              <a:t>   		representación </a:t>
            </a:r>
            <a:r>
              <a:rPr lang="es-MX" sz="2400" dirty="0"/>
              <a:t>visual del negocio.</a:t>
            </a:r>
            <a:endParaRPr lang="es-PA" sz="2400" dirty="0"/>
          </a:p>
          <a:p>
            <a:pPr lvl="1"/>
            <a:r>
              <a:rPr lang="es-MX" sz="2400" dirty="0"/>
              <a:t> </a:t>
            </a:r>
            <a:r>
              <a:rPr lang="es-MX" sz="2400" dirty="0" smtClean="0"/>
              <a:t>		-El </a:t>
            </a:r>
            <a:r>
              <a:rPr lang="es-MX" sz="2400" dirty="0"/>
              <a:t>Modelo de Negocios.</a:t>
            </a:r>
            <a:endParaRPr lang="es-PA" sz="2400" dirty="0"/>
          </a:p>
          <a:p>
            <a:pPr lvl="2"/>
            <a:r>
              <a:rPr lang="es-MX" sz="2400" dirty="0" smtClean="0"/>
              <a:t>	-Modelo </a:t>
            </a:r>
            <a:r>
              <a:rPr lang="es-MX" sz="2400" dirty="0"/>
              <a:t>del Dominio</a:t>
            </a:r>
            <a:endParaRPr lang="es-PA" sz="2400" dirty="0"/>
          </a:p>
          <a:p>
            <a:pPr lvl="2"/>
            <a:r>
              <a:rPr lang="es-MX" sz="2400" dirty="0" smtClean="0"/>
              <a:t>	-Modelo </a:t>
            </a:r>
            <a:r>
              <a:rPr lang="es-MX" sz="2400" dirty="0"/>
              <a:t>de Casos de Uso del Negocio</a:t>
            </a:r>
            <a:endParaRPr lang="es-PA" sz="2400" dirty="0"/>
          </a:p>
          <a:p>
            <a:pPr lvl="2"/>
            <a:r>
              <a:rPr lang="es-MX" sz="2400" dirty="0" smtClean="0"/>
              <a:t>	-Modelo </a:t>
            </a:r>
            <a:r>
              <a:rPr lang="es-MX" sz="2400" dirty="0"/>
              <a:t>de Objetos del Negocio</a:t>
            </a:r>
            <a:endParaRPr lang="es-PA" sz="2400" dirty="0"/>
          </a:p>
          <a:p>
            <a:r>
              <a:rPr lang="es-MX" sz="2400" dirty="0"/>
              <a:t>      2.3.  Representación de un Modelo de Negocio - Caso Práctico.</a:t>
            </a:r>
            <a:endParaRPr lang="es-PA" sz="2400" dirty="0"/>
          </a:p>
          <a:p>
            <a:r>
              <a:rPr lang="es-MX" sz="2400" dirty="0"/>
              <a:t>      2.4.  ROSE, herramienta para diagramar los modelos. </a:t>
            </a:r>
            <a:endParaRPr lang="es-MX" sz="2400" dirty="0" smtClean="0"/>
          </a:p>
          <a:p>
            <a:endParaRPr lang="es-MX" dirty="0"/>
          </a:p>
          <a:p>
            <a:endParaRPr lang="es-PA" dirty="0"/>
          </a:p>
          <a:p>
            <a:endParaRPr lang="es-PA" dirty="0"/>
          </a:p>
        </p:txBody>
      </p:sp>
    </p:spTree>
    <p:extLst>
      <p:ext uri="{BB962C8B-B14F-4D97-AF65-F5344CB8AC3E}">
        <p14:creationId xmlns:p14="http://schemas.microsoft.com/office/powerpoint/2010/main" val="15224863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r>
              <a:rPr lang="es-PA" dirty="0" smtClean="0"/>
              <a:t>La metodología RUP y sus características esenciales</a:t>
            </a:r>
            <a:endParaRPr lang="es-PA" dirty="0"/>
          </a:p>
        </p:txBody>
      </p:sp>
      <p:sp>
        <p:nvSpPr>
          <p:cNvPr id="3" name="2 Marcador de contenido"/>
          <p:cNvSpPr>
            <a:spLocks noGrp="1"/>
          </p:cNvSpPr>
          <p:nvPr>
            <p:ph idx="1"/>
          </p:nvPr>
        </p:nvSpPr>
        <p:spPr>
          <a:xfrm>
            <a:off x="571500" y="2160589"/>
            <a:ext cx="8702502" cy="4449761"/>
          </a:xfrm>
        </p:spPr>
        <p:txBody>
          <a:bodyPr>
            <a:normAutofit fontScale="85000" lnSpcReduction="20000"/>
          </a:bodyPr>
          <a:lstStyle/>
          <a:p>
            <a:r>
              <a:rPr lang="es-PA" sz="2800" b="1" dirty="0" smtClean="0"/>
              <a:t>Proceso </a:t>
            </a:r>
            <a:r>
              <a:rPr lang="es-PA" sz="2800" b="1" dirty="0"/>
              <a:t>dirigido por Casos de </a:t>
            </a:r>
            <a:r>
              <a:rPr lang="es-PA" sz="2800" b="1" dirty="0" smtClean="0"/>
              <a:t>Uso</a:t>
            </a:r>
            <a:r>
              <a:rPr lang="es-PA" sz="2800" dirty="0" smtClean="0"/>
              <a:t>, como técnica para la captura de requisitos, </a:t>
            </a:r>
            <a:r>
              <a:rPr lang="es-ES_tradnl" sz="2800" dirty="0"/>
              <a:t>en términos </a:t>
            </a:r>
            <a:r>
              <a:rPr lang="es-ES_tradnl" sz="2800" dirty="0" smtClean="0"/>
              <a:t>de la </a:t>
            </a:r>
            <a:r>
              <a:rPr lang="es-ES_tradnl" sz="2800" dirty="0"/>
              <a:t>importancia para el usuario y no sólo en términos de funciones que seria bueno </a:t>
            </a:r>
            <a:r>
              <a:rPr lang="es-ES_tradnl" sz="2800" dirty="0" smtClean="0"/>
              <a:t>contemplar.</a:t>
            </a:r>
          </a:p>
          <a:p>
            <a:r>
              <a:rPr lang="es-PA" sz="2800" b="1" dirty="0" smtClean="0"/>
              <a:t>Proceso </a:t>
            </a:r>
            <a:r>
              <a:rPr lang="es-PA" sz="2800" b="1" dirty="0"/>
              <a:t>centrado en la </a:t>
            </a:r>
            <a:r>
              <a:rPr lang="es-PA" sz="2800" b="1" dirty="0" smtClean="0"/>
              <a:t>arquitectura</a:t>
            </a:r>
            <a:r>
              <a:rPr lang="es-PA" sz="2800" dirty="0" smtClean="0"/>
              <a:t>, </a:t>
            </a:r>
            <a:r>
              <a:rPr lang="es-CR" sz="2800" dirty="0"/>
              <a:t>de un sistema es la organización o estructura de sus partes más relevantes, lo que permite tener una visión </a:t>
            </a:r>
            <a:r>
              <a:rPr lang="es-ES_tradnl" sz="2800" dirty="0"/>
              <a:t>común entre todos los involucrados (desarrolladores y usuarios) y una perspectiva clara del sistema completo, necesaria para controlar el </a:t>
            </a:r>
            <a:r>
              <a:rPr lang="es-ES_tradnl" sz="2800" dirty="0" smtClean="0"/>
              <a:t>desarrollo.</a:t>
            </a:r>
          </a:p>
          <a:p>
            <a:r>
              <a:rPr lang="es-ES_tradnl" sz="2800" b="1" dirty="0" smtClean="0"/>
              <a:t>Proceso </a:t>
            </a:r>
            <a:r>
              <a:rPr lang="es-ES_tradnl" sz="2800" b="1" dirty="0"/>
              <a:t>iterativo e </a:t>
            </a:r>
            <a:r>
              <a:rPr lang="es-ES_tradnl" sz="2800" b="1" dirty="0" smtClean="0"/>
              <a:t>incremental</a:t>
            </a:r>
            <a:r>
              <a:rPr lang="es-ES_tradnl" sz="2800" dirty="0" smtClean="0"/>
              <a:t>, donde una iteración implica realizar los flujos de trabajo y repetirlos para incrementar los productos obtenidos en cada fase.  </a:t>
            </a:r>
            <a:endParaRPr lang="es-PA" sz="2800" dirty="0"/>
          </a:p>
        </p:txBody>
      </p:sp>
    </p:spTree>
    <p:extLst>
      <p:ext uri="{BB962C8B-B14F-4D97-AF65-F5344CB8AC3E}">
        <p14:creationId xmlns:p14="http://schemas.microsoft.com/office/powerpoint/2010/main" val="31348350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pPr algn="just">
              <a:spcAft>
                <a:spcPts val="0"/>
              </a:spcAft>
            </a:pPr>
            <a:r>
              <a:rPr lang="es-ES_tradnl" dirty="0" smtClean="0">
                <a:solidFill>
                  <a:srgbClr val="000000"/>
                </a:solidFill>
                <a:latin typeface="Arial"/>
                <a:ea typeface="HG Mincho Light J"/>
                <a:cs typeface="Times New Roman"/>
              </a:rPr>
              <a:t>Un proyecto, se desarrolla dentro de la metodología RUP, considerando cuatro fases. </a:t>
            </a:r>
            <a:br>
              <a:rPr lang="es-ES_tradnl" dirty="0" smtClean="0">
                <a:solidFill>
                  <a:srgbClr val="000000"/>
                </a:solidFill>
                <a:latin typeface="Arial"/>
                <a:ea typeface="HG Mincho Light J"/>
                <a:cs typeface="Times New Roman"/>
              </a:rPr>
            </a:br>
            <a:r>
              <a:rPr lang="es-ES_tradnl" dirty="0">
                <a:solidFill>
                  <a:srgbClr val="000000"/>
                </a:solidFill>
                <a:latin typeface="Arial"/>
                <a:ea typeface="HG Mincho Light J"/>
                <a:cs typeface="Times New Roman"/>
              </a:rPr>
              <a:t/>
            </a:r>
            <a:br>
              <a:rPr lang="es-ES_tradnl" dirty="0">
                <a:solidFill>
                  <a:srgbClr val="000000"/>
                </a:solidFill>
                <a:latin typeface="Arial"/>
                <a:ea typeface="HG Mincho Light J"/>
                <a:cs typeface="Times New Roman"/>
              </a:rPr>
            </a:br>
            <a:r>
              <a:rPr lang="es-ES_tradnl" dirty="0" smtClean="0">
                <a:solidFill>
                  <a:srgbClr val="000000"/>
                </a:solidFill>
                <a:latin typeface="Arial"/>
                <a:ea typeface="HG Mincho Light J"/>
                <a:cs typeface="Times New Roman"/>
              </a:rPr>
              <a:t/>
            </a:r>
            <a:br>
              <a:rPr lang="es-ES_tradnl" dirty="0" smtClean="0">
                <a:solidFill>
                  <a:srgbClr val="000000"/>
                </a:solidFill>
                <a:latin typeface="Arial"/>
                <a:ea typeface="HG Mincho Light J"/>
                <a:cs typeface="Times New Roman"/>
              </a:rPr>
            </a:br>
            <a:r>
              <a:rPr lang="es-ES_tradnl" dirty="0">
                <a:solidFill>
                  <a:srgbClr val="000000"/>
                </a:solidFill>
                <a:latin typeface="Arial"/>
                <a:ea typeface="HG Mincho Light J"/>
                <a:cs typeface="Times New Roman"/>
              </a:rPr>
              <a:t/>
            </a:r>
            <a:br>
              <a:rPr lang="es-ES_tradnl" dirty="0">
                <a:solidFill>
                  <a:srgbClr val="000000"/>
                </a:solidFill>
                <a:latin typeface="Arial"/>
                <a:ea typeface="HG Mincho Light J"/>
                <a:cs typeface="Times New Roman"/>
              </a:rPr>
            </a:br>
            <a:endParaRPr lang="es-PA" dirty="0"/>
          </a:p>
        </p:txBody>
      </p:sp>
      <p:sp>
        <p:nvSpPr>
          <p:cNvPr id="5" name="4 CuadroTexto"/>
          <p:cNvSpPr txBox="1"/>
          <p:nvPr/>
        </p:nvSpPr>
        <p:spPr>
          <a:xfrm>
            <a:off x="361949" y="2596467"/>
            <a:ext cx="9862706" cy="3785652"/>
          </a:xfrm>
          <a:prstGeom prst="rect">
            <a:avLst/>
          </a:prstGeom>
          <a:noFill/>
        </p:spPr>
        <p:txBody>
          <a:bodyPr wrap="square" rtlCol="0">
            <a:spAutoFit/>
          </a:bodyPr>
          <a:lstStyle/>
          <a:p>
            <a:pPr marL="285750" indent="-285750" algn="just">
              <a:spcAft>
                <a:spcPts val="0"/>
              </a:spcAft>
              <a:buClr>
                <a:schemeClr val="accent1"/>
              </a:buClr>
              <a:buFont typeface="Wingdings" panose="05000000000000000000" pitchFamily="2" charset="2"/>
              <a:buChar char="Ø"/>
            </a:pPr>
            <a:r>
              <a:rPr lang="es-ES_tradnl" sz="2000" dirty="0" smtClean="0">
                <a:solidFill>
                  <a:srgbClr val="000000"/>
                </a:solidFill>
                <a:latin typeface="Arial"/>
                <a:ea typeface="HG Mincho Light J"/>
                <a:cs typeface="Times New Roman"/>
              </a:rPr>
              <a:t>La </a:t>
            </a:r>
            <a:r>
              <a:rPr lang="es-ES_tradnl" sz="2000" dirty="0">
                <a:solidFill>
                  <a:srgbClr val="000000"/>
                </a:solidFill>
                <a:latin typeface="Arial"/>
                <a:ea typeface="HG Mincho Light J"/>
                <a:cs typeface="Times New Roman"/>
              </a:rPr>
              <a:t>fase de </a:t>
            </a:r>
            <a:r>
              <a:rPr lang="es-ES_tradnl" sz="2000" b="1" dirty="0">
                <a:solidFill>
                  <a:srgbClr val="000000"/>
                </a:solidFill>
                <a:latin typeface="Arial"/>
                <a:ea typeface="HG Mincho Light J"/>
                <a:cs typeface="Times New Roman"/>
              </a:rPr>
              <a:t>inicio</a:t>
            </a:r>
            <a:r>
              <a:rPr lang="es-ES_tradnl" sz="2000" dirty="0">
                <a:solidFill>
                  <a:srgbClr val="000000"/>
                </a:solidFill>
                <a:latin typeface="Arial"/>
                <a:ea typeface="HG Mincho Light J"/>
                <a:cs typeface="Times New Roman"/>
              </a:rPr>
              <a:t> las iteraciones hacen ponen mayor énfasis en actividades modelado del negocio y de requisitos. </a:t>
            </a:r>
            <a:endParaRPr lang="es-ES_tradnl" sz="2000" dirty="0" smtClean="0">
              <a:solidFill>
                <a:srgbClr val="000000"/>
              </a:solidFill>
              <a:latin typeface="Arial"/>
              <a:ea typeface="HG Mincho Light J"/>
              <a:cs typeface="Times New Roman"/>
            </a:endParaRPr>
          </a:p>
          <a:p>
            <a:pPr marL="285750" indent="-285750" algn="just">
              <a:spcAft>
                <a:spcPts val="0"/>
              </a:spcAft>
              <a:buClr>
                <a:schemeClr val="accent1"/>
              </a:buClr>
              <a:buFont typeface="Wingdings" panose="05000000000000000000" pitchFamily="2" charset="2"/>
              <a:buChar char="Ø"/>
            </a:pPr>
            <a:r>
              <a:rPr lang="es-ES_tradnl" sz="2000" dirty="0" smtClean="0">
                <a:solidFill>
                  <a:srgbClr val="000000"/>
                </a:solidFill>
                <a:latin typeface="Arial"/>
                <a:ea typeface="HG Mincho Light J"/>
                <a:cs typeface="Times New Roman"/>
              </a:rPr>
              <a:t>La </a:t>
            </a:r>
            <a:r>
              <a:rPr lang="es-ES_tradnl" sz="2000" dirty="0">
                <a:solidFill>
                  <a:srgbClr val="000000"/>
                </a:solidFill>
                <a:latin typeface="Arial"/>
                <a:ea typeface="HG Mincho Light J"/>
                <a:cs typeface="Times New Roman"/>
              </a:rPr>
              <a:t>fase de </a:t>
            </a:r>
            <a:r>
              <a:rPr lang="es-ES_tradnl" sz="2000" b="1" dirty="0">
                <a:solidFill>
                  <a:srgbClr val="000000"/>
                </a:solidFill>
                <a:latin typeface="Arial"/>
                <a:ea typeface="HG Mincho Light J"/>
                <a:cs typeface="Times New Roman"/>
              </a:rPr>
              <a:t>elaboración</a:t>
            </a:r>
            <a:r>
              <a:rPr lang="es-ES_tradnl" sz="2000" dirty="0">
                <a:solidFill>
                  <a:srgbClr val="000000"/>
                </a:solidFill>
                <a:latin typeface="Arial"/>
                <a:ea typeface="HG Mincho Light J"/>
                <a:cs typeface="Times New Roman"/>
              </a:rPr>
              <a:t>, las iteraciones </a:t>
            </a:r>
            <a:r>
              <a:rPr lang="es-ES_tradnl" sz="2000" dirty="0" smtClean="0">
                <a:solidFill>
                  <a:srgbClr val="000000"/>
                </a:solidFill>
                <a:latin typeface="Arial"/>
                <a:ea typeface="HG Mincho Light J"/>
                <a:cs typeface="Times New Roman"/>
              </a:rPr>
              <a:t>abarcan </a:t>
            </a:r>
            <a:r>
              <a:rPr lang="es-ES_tradnl" sz="2000" dirty="0">
                <a:solidFill>
                  <a:srgbClr val="000000"/>
                </a:solidFill>
                <a:latin typeface="Arial"/>
                <a:ea typeface="HG Mincho Light J"/>
                <a:cs typeface="Times New Roman"/>
              </a:rPr>
              <a:t>más los flujos de trabajo de requerimientos, modelo de negocios (refinamiento), análisis, diseño y una parte de </a:t>
            </a:r>
            <a:r>
              <a:rPr lang="es-ES_tradnl" sz="2000" dirty="0" smtClean="0">
                <a:solidFill>
                  <a:srgbClr val="000000"/>
                </a:solidFill>
                <a:latin typeface="Arial"/>
                <a:ea typeface="HG Mincho Light J"/>
                <a:cs typeface="Times New Roman"/>
              </a:rPr>
              <a:t>implementación.</a:t>
            </a:r>
          </a:p>
          <a:p>
            <a:pPr marL="285750" indent="-285750" algn="just">
              <a:spcAft>
                <a:spcPts val="0"/>
              </a:spcAft>
              <a:buClr>
                <a:schemeClr val="accent1"/>
              </a:buClr>
              <a:buFont typeface="Wingdings" panose="05000000000000000000" pitchFamily="2" charset="2"/>
              <a:buChar char="Ø"/>
            </a:pPr>
            <a:r>
              <a:rPr lang="es-ES_tradnl" sz="2000" dirty="0"/>
              <a:t>L</a:t>
            </a:r>
            <a:r>
              <a:rPr lang="es-ES_tradnl" sz="2000" dirty="0" smtClean="0"/>
              <a:t>a </a:t>
            </a:r>
            <a:r>
              <a:rPr lang="es-ES_tradnl" sz="2000" dirty="0"/>
              <a:t>fase de </a:t>
            </a:r>
            <a:r>
              <a:rPr lang="es-ES_tradnl" sz="2000" b="1" dirty="0"/>
              <a:t>construcción</a:t>
            </a:r>
            <a:r>
              <a:rPr lang="es-ES_tradnl" sz="2000" dirty="0"/>
              <a:t>, se lleva a cabo la construcción del producto por medio de una serie de </a:t>
            </a:r>
            <a:r>
              <a:rPr lang="es-ES_tradnl" sz="2000" dirty="0" smtClean="0"/>
              <a:t>iteraciones. Cada </a:t>
            </a:r>
            <a:r>
              <a:rPr lang="es-ES_tradnl" sz="2000" dirty="0"/>
              <a:t>iteración se selecciona algunos Casos de Uso, se refina su análisis y diseño y se procede a su implementación y </a:t>
            </a:r>
            <a:r>
              <a:rPr lang="es-ES_tradnl" sz="2000" dirty="0" smtClean="0"/>
              <a:t>pruebas. Se </a:t>
            </a:r>
            <a:r>
              <a:rPr lang="es-ES_tradnl" sz="2000" dirty="0"/>
              <a:t>realizan tantas iteraciones hasta que se termine la implementación de la nueva versión del producto</a:t>
            </a:r>
            <a:r>
              <a:rPr lang="es-ES_tradnl" sz="2000" dirty="0" smtClean="0"/>
              <a:t>.</a:t>
            </a:r>
          </a:p>
          <a:p>
            <a:pPr marL="285750" indent="-285750" algn="just">
              <a:buClr>
                <a:schemeClr val="accent1"/>
              </a:buClr>
              <a:buFont typeface="Wingdings" panose="05000000000000000000" pitchFamily="2" charset="2"/>
              <a:buChar char="Ø"/>
            </a:pPr>
            <a:r>
              <a:rPr lang="es-ES_tradnl" sz="2000" dirty="0"/>
              <a:t>la fase de </a:t>
            </a:r>
            <a:r>
              <a:rPr lang="es-ES_tradnl" sz="2000" b="1" dirty="0"/>
              <a:t>transición </a:t>
            </a:r>
            <a:r>
              <a:rPr lang="es-ES_tradnl" sz="2000" dirty="0" smtClean="0"/>
              <a:t>se garantiza </a:t>
            </a:r>
            <a:r>
              <a:rPr lang="es-ES_tradnl" sz="2000" dirty="0"/>
              <a:t>que se tiene un producto preparado para su entrega a la comunidad de usuarios</a:t>
            </a:r>
            <a:r>
              <a:rPr lang="es-ES_tradnl" sz="2000" dirty="0" smtClean="0"/>
              <a:t>.</a:t>
            </a:r>
            <a:endParaRPr lang="es-PA" sz="2000" dirty="0">
              <a:solidFill>
                <a:srgbClr val="000000"/>
              </a:solidFill>
              <a:effectLst/>
              <a:latin typeface="Arial"/>
              <a:ea typeface="HG Mincho Light J"/>
              <a:cs typeface="Times New Roman"/>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9399" y="1729901"/>
            <a:ext cx="3981450" cy="714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5452317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77334" y="609600"/>
            <a:ext cx="8596668" cy="411126"/>
          </a:xfrm>
        </p:spPr>
        <p:txBody>
          <a:bodyPr>
            <a:normAutofit/>
          </a:bodyPr>
          <a:lstStyle/>
          <a:p>
            <a:r>
              <a:rPr lang="es-PA" sz="1600" dirty="0" smtClean="0"/>
              <a:t>RUP contempla flujos de trabajos, </a:t>
            </a:r>
            <a:r>
              <a:rPr lang="es-ES_tradnl" sz="1600" dirty="0" smtClean="0"/>
              <a:t>que producen resultados </a:t>
            </a:r>
            <a:r>
              <a:rPr lang="es-ES_tradnl" sz="1600" dirty="0"/>
              <a:t>observables. </a:t>
            </a:r>
            <a:endParaRPr lang="es-PA" sz="1600" dirty="0"/>
          </a:p>
        </p:txBody>
      </p:sp>
      <p:sp>
        <p:nvSpPr>
          <p:cNvPr id="3" name="2 Marcador de contenido"/>
          <p:cNvSpPr>
            <a:spLocks noGrp="1"/>
          </p:cNvSpPr>
          <p:nvPr>
            <p:ph idx="1"/>
          </p:nvPr>
        </p:nvSpPr>
        <p:spPr>
          <a:xfrm>
            <a:off x="2246499" y="1031357"/>
            <a:ext cx="8596668" cy="5537884"/>
          </a:xfrm>
        </p:spPr>
        <p:txBody>
          <a:bodyPr>
            <a:normAutofit fontScale="85000" lnSpcReduction="20000"/>
          </a:bodyPr>
          <a:lstStyle/>
          <a:p>
            <a:r>
              <a:rPr lang="es-ES_tradnl" b="1" dirty="0">
                <a:latin typeface="Arial" panose="020B0604020202020204" pitchFamily="34" charset="0"/>
                <a:cs typeface="Arial" panose="020B0604020202020204" pitchFamily="34" charset="0"/>
              </a:rPr>
              <a:t>Modelado del </a:t>
            </a:r>
            <a:r>
              <a:rPr lang="es-ES_tradnl" b="1" dirty="0" smtClean="0">
                <a:latin typeface="Arial" panose="020B0604020202020204" pitchFamily="34" charset="0"/>
                <a:cs typeface="Arial" panose="020B0604020202020204" pitchFamily="34" charset="0"/>
              </a:rPr>
              <a:t>negocio, </a:t>
            </a:r>
            <a:r>
              <a:rPr lang="es-CR" dirty="0">
                <a:latin typeface="Arial" panose="020B0604020202020204" pitchFamily="34" charset="0"/>
                <a:cs typeface="Arial" panose="020B0604020202020204" pitchFamily="34" charset="0"/>
              </a:rPr>
              <a:t>c</a:t>
            </a:r>
            <a:r>
              <a:rPr lang="es-CR" dirty="0" smtClean="0">
                <a:latin typeface="Arial" panose="020B0604020202020204" pitchFamily="34" charset="0"/>
                <a:cs typeface="Arial" panose="020B0604020202020204" pitchFamily="34" charset="0"/>
              </a:rPr>
              <a:t>on </a:t>
            </a:r>
            <a:r>
              <a:rPr lang="es-CR" dirty="0">
                <a:latin typeface="Arial" panose="020B0604020202020204" pitchFamily="34" charset="0"/>
                <a:cs typeface="Arial" panose="020B0604020202020204" pitchFamily="34" charset="0"/>
              </a:rPr>
              <a:t>este flujo de trabajo </a:t>
            </a:r>
            <a:r>
              <a:rPr lang="es-CR" dirty="0" smtClean="0">
                <a:latin typeface="Arial" panose="020B0604020202020204" pitchFamily="34" charset="0"/>
                <a:cs typeface="Arial" panose="020B0604020202020204" pitchFamily="34" charset="0"/>
              </a:rPr>
              <a:t>se llega a </a:t>
            </a:r>
            <a:r>
              <a:rPr lang="es-CR" dirty="0">
                <a:latin typeface="Arial" panose="020B0604020202020204" pitchFamily="34" charset="0"/>
                <a:cs typeface="Arial" panose="020B0604020202020204" pitchFamily="34" charset="0"/>
              </a:rPr>
              <a:t>un mejor entendimiento de la organización donde se va a implantar el producto. </a:t>
            </a:r>
            <a:endParaRPr lang="es-PA" dirty="0">
              <a:latin typeface="Arial" panose="020B0604020202020204" pitchFamily="34" charset="0"/>
              <a:cs typeface="Arial" panose="020B0604020202020204" pitchFamily="34" charset="0"/>
            </a:endParaRPr>
          </a:p>
          <a:p>
            <a:pPr algn="just">
              <a:spcBef>
                <a:spcPts val="1190"/>
              </a:spcBef>
              <a:spcAft>
                <a:spcPts val="595"/>
              </a:spcAft>
            </a:pPr>
            <a:r>
              <a:rPr lang="es-ES_tradnl" b="1" dirty="0" smtClean="0">
                <a:solidFill>
                  <a:srgbClr val="000000"/>
                </a:solidFill>
                <a:latin typeface="Arial"/>
                <a:ea typeface="HG Mincho Light J"/>
                <a:cs typeface="Times New Roman"/>
              </a:rPr>
              <a:t>Requisitos. </a:t>
            </a:r>
            <a:r>
              <a:rPr lang="es-CR" dirty="0" smtClean="0">
                <a:solidFill>
                  <a:srgbClr val="000000"/>
                </a:solidFill>
                <a:latin typeface="Arial"/>
                <a:ea typeface="HG Mincho Light J"/>
                <a:cs typeface="Times New Roman"/>
              </a:rPr>
              <a:t>se </a:t>
            </a:r>
            <a:r>
              <a:rPr lang="es-CR" dirty="0">
                <a:solidFill>
                  <a:srgbClr val="000000"/>
                </a:solidFill>
                <a:latin typeface="Arial"/>
                <a:ea typeface="HG Mincho Light J"/>
                <a:cs typeface="Times New Roman"/>
              </a:rPr>
              <a:t>establece qué  tiene que hacer exactamente el </a:t>
            </a:r>
            <a:r>
              <a:rPr lang="es-CR" dirty="0" smtClean="0">
                <a:solidFill>
                  <a:srgbClr val="000000"/>
                </a:solidFill>
                <a:latin typeface="Arial"/>
                <a:ea typeface="HG Mincho Light J"/>
                <a:cs typeface="Times New Roman"/>
              </a:rPr>
              <a:t>sistema, de </a:t>
            </a:r>
            <a:r>
              <a:rPr lang="es-CR" dirty="0">
                <a:solidFill>
                  <a:srgbClr val="000000"/>
                </a:solidFill>
                <a:latin typeface="Arial"/>
                <a:ea typeface="HG Mincho Light J"/>
                <a:cs typeface="Times New Roman"/>
              </a:rPr>
              <a:t>modo que los </a:t>
            </a:r>
            <a:r>
              <a:rPr lang="es-CR" dirty="0" smtClean="0">
                <a:solidFill>
                  <a:srgbClr val="000000"/>
                </a:solidFill>
                <a:latin typeface="Arial"/>
                <a:ea typeface="HG Mincho Light J"/>
                <a:cs typeface="Times New Roman"/>
              </a:rPr>
              <a:t>usuarios comprenden </a:t>
            </a:r>
            <a:r>
              <a:rPr lang="es-CR" dirty="0">
                <a:solidFill>
                  <a:srgbClr val="000000"/>
                </a:solidFill>
                <a:latin typeface="Arial"/>
                <a:ea typeface="HG Mincho Light J"/>
                <a:cs typeface="Times New Roman"/>
              </a:rPr>
              <a:t>y </a:t>
            </a:r>
            <a:r>
              <a:rPr lang="es-CR" dirty="0" smtClean="0">
                <a:solidFill>
                  <a:srgbClr val="000000"/>
                </a:solidFill>
                <a:latin typeface="Arial"/>
                <a:ea typeface="HG Mincho Light J"/>
                <a:cs typeface="Times New Roman"/>
              </a:rPr>
              <a:t>aceptan </a:t>
            </a:r>
            <a:r>
              <a:rPr lang="es-CR" dirty="0">
                <a:solidFill>
                  <a:srgbClr val="000000"/>
                </a:solidFill>
                <a:latin typeface="Arial"/>
                <a:ea typeface="HG Mincho Light J"/>
                <a:cs typeface="Times New Roman"/>
              </a:rPr>
              <a:t>los </a:t>
            </a:r>
            <a:r>
              <a:rPr lang="es-CR" dirty="0" smtClean="0">
                <a:solidFill>
                  <a:srgbClr val="000000"/>
                </a:solidFill>
                <a:latin typeface="Arial"/>
                <a:ea typeface="HG Mincho Light J"/>
                <a:cs typeface="Times New Roman"/>
              </a:rPr>
              <a:t>requisitos especificados.</a:t>
            </a:r>
          </a:p>
          <a:p>
            <a:pPr algn="just">
              <a:spcBef>
                <a:spcPts val="1190"/>
              </a:spcBef>
              <a:spcAft>
                <a:spcPts val="595"/>
              </a:spcAft>
            </a:pPr>
            <a:r>
              <a:rPr lang="es-ES_tradnl" b="1" dirty="0">
                <a:solidFill>
                  <a:srgbClr val="000000"/>
                </a:solidFill>
                <a:latin typeface="Arial"/>
                <a:ea typeface="HG Mincho Light J"/>
                <a:cs typeface="Times New Roman"/>
              </a:rPr>
              <a:t>Análisis y </a:t>
            </a:r>
            <a:r>
              <a:rPr lang="es-ES_tradnl" b="1" dirty="0" smtClean="0">
                <a:solidFill>
                  <a:srgbClr val="000000"/>
                </a:solidFill>
                <a:latin typeface="Arial"/>
                <a:ea typeface="HG Mincho Light J"/>
                <a:cs typeface="Times New Roman"/>
              </a:rPr>
              <a:t>Diseño, </a:t>
            </a:r>
            <a:r>
              <a:rPr lang="es-CR" dirty="0" smtClean="0">
                <a:solidFill>
                  <a:srgbClr val="000000"/>
                </a:solidFill>
                <a:latin typeface="Arial"/>
                <a:ea typeface="HG Mincho Light J"/>
                <a:cs typeface="Times New Roman"/>
              </a:rPr>
              <a:t>en </a:t>
            </a:r>
            <a:r>
              <a:rPr lang="es-CR" dirty="0">
                <a:solidFill>
                  <a:srgbClr val="000000"/>
                </a:solidFill>
                <a:latin typeface="Arial"/>
                <a:ea typeface="HG Mincho Light J"/>
                <a:cs typeface="Times New Roman"/>
              </a:rPr>
              <a:t>este flujo de trabajo </a:t>
            </a:r>
            <a:r>
              <a:rPr lang="es-CR" dirty="0" smtClean="0">
                <a:solidFill>
                  <a:srgbClr val="000000"/>
                </a:solidFill>
                <a:latin typeface="Arial"/>
                <a:ea typeface="HG Mincho Light J"/>
                <a:cs typeface="Times New Roman"/>
              </a:rPr>
              <a:t>se traducen </a:t>
            </a:r>
            <a:r>
              <a:rPr lang="es-CR" dirty="0">
                <a:solidFill>
                  <a:srgbClr val="000000"/>
                </a:solidFill>
                <a:latin typeface="Arial"/>
                <a:ea typeface="HG Mincho Light J"/>
                <a:cs typeface="Times New Roman"/>
              </a:rPr>
              <a:t>los requisitos a una </a:t>
            </a:r>
            <a:r>
              <a:rPr lang="es-CR" dirty="0" smtClean="0">
                <a:solidFill>
                  <a:srgbClr val="000000"/>
                </a:solidFill>
                <a:latin typeface="Arial"/>
                <a:ea typeface="HG Mincho Light J"/>
                <a:cs typeface="Times New Roman"/>
              </a:rPr>
              <a:t>especificación, </a:t>
            </a:r>
            <a:r>
              <a:rPr lang="es-CR" dirty="0">
                <a:solidFill>
                  <a:srgbClr val="000000"/>
                </a:solidFill>
                <a:latin typeface="Arial"/>
                <a:ea typeface="HG Mincho Light J"/>
                <a:cs typeface="Times New Roman"/>
              </a:rPr>
              <a:t>que describe cómo implementar el sistema</a:t>
            </a:r>
            <a:r>
              <a:rPr lang="es-CR" dirty="0" smtClean="0">
                <a:solidFill>
                  <a:srgbClr val="000000"/>
                </a:solidFill>
                <a:latin typeface="Arial"/>
                <a:ea typeface="HG Mincho Light J"/>
                <a:cs typeface="Times New Roman"/>
              </a:rPr>
              <a:t>.</a:t>
            </a:r>
          </a:p>
          <a:p>
            <a:pPr algn="just">
              <a:spcBef>
                <a:spcPts val="1190"/>
              </a:spcBef>
              <a:spcAft>
                <a:spcPts val="595"/>
              </a:spcAft>
            </a:pPr>
            <a:r>
              <a:rPr lang="es-ES_tradnl" b="1" dirty="0" smtClean="0">
                <a:solidFill>
                  <a:srgbClr val="000000"/>
                </a:solidFill>
                <a:latin typeface="Arial"/>
                <a:ea typeface="HG Mincho Light J"/>
                <a:cs typeface="Times New Roman"/>
              </a:rPr>
              <a:t>Implementación,</a:t>
            </a:r>
            <a:r>
              <a:rPr lang="es-CR" dirty="0" smtClean="0">
                <a:solidFill>
                  <a:srgbClr val="000000"/>
                </a:solidFill>
                <a:latin typeface="Arial"/>
                <a:ea typeface="HG Mincho Light J"/>
                <a:cs typeface="Times New Roman"/>
              </a:rPr>
              <a:t> </a:t>
            </a:r>
            <a:r>
              <a:rPr lang="es-CR" dirty="0">
                <a:solidFill>
                  <a:srgbClr val="000000"/>
                </a:solidFill>
                <a:latin typeface="Arial"/>
                <a:ea typeface="HG Mincho Light J"/>
                <a:cs typeface="Times New Roman"/>
              </a:rPr>
              <a:t>este flujo de trabajo se implementan las clases y objetos en </a:t>
            </a:r>
            <a:r>
              <a:rPr lang="es-CR" dirty="0" smtClean="0">
                <a:solidFill>
                  <a:srgbClr val="000000"/>
                </a:solidFill>
                <a:latin typeface="Arial"/>
                <a:ea typeface="HG Mincho Light J"/>
                <a:cs typeface="Times New Roman"/>
              </a:rPr>
              <a:t>códigos </a:t>
            </a:r>
            <a:r>
              <a:rPr lang="es-CR" dirty="0">
                <a:solidFill>
                  <a:srgbClr val="000000"/>
                </a:solidFill>
                <a:latin typeface="Arial"/>
                <a:ea typeface="HG Mincho Light J"/>
                <a:cs typeface="Times New Roman"/>
              </a:rPr>
              <a:t>fuente, binarios, ejecutables y demás. Además se deben hacer las </a:t>
            </a:r>
            <a:r>
              <a:rPr lang="es-CR" dirty="0" smtClean="0">
                <a:solidFill>
                  <a:srgbClr val="000000"/>
                </a:solidFill>
                <a:latin typeface="Arial"/>
                <a:ea typeface="HG Mincho Light J"/>
                <a:cs typeface="Times New Roman"/>
              </a:rPr>
              <a:t>pruebas de unidad. </a:t>
            </a:r>
            <a:r>
              <a:rPr lang="es-CR" dirty="0">
                <a:solidFill>
                  <a:srgbClr val="000000"/>
                </a:solidFill>
                <a:latin typeface="Arial"/>
                <a:ea typeface="HG Mincho Light J"/>
                <a:cs typeface="Times New Roman"/>
              </a:rPr>
              <a:t>El resultado final de este flujo de trabajo es un sistema ejecutable</a:t>
            </a:r>
            <a:r>
              <a:rPr lang="es-CR" dirty="0" smtClean="0">
                <a:solidFill>
                  <a:srgbClr val="000000"/>
                </a:solidFill>
                <a:latin typeface="Arial"/>
                <a:ea typeface="HG Mincho Light J"/>
                <a:cs typeface="Times New Roman"/>
              </a:rPr>
              <a:t>.</a:t>
            </a:r>
          </a:p>
          <a:p>
            <a:pPr algn="just">
              <a:spcBef>
                <a:spcPts val="1190"/>
              </a:spcBef>
              <a:spcAft>
                <a:spcPts val="595"/>
              </a:spcAft>
            </a:pPr>
            <a:r>
              <a:rPr lang="es-ES_tradnl" b="1" dirty="0" smtClean="0">
                <a:solidFill>
                  <a:srgbClr val="000000"/>
                </a:solidFill>
                <a:latin typeface="Arial"/>
                <a:ea typeface="HG Mincho Light J"/>
                <a:cs typeface="Times New Roman"/>
              </a:rPr>
              <a:t>Pruebas, </a:t>
            </a:r>
            <a:r>
              <a:rPr lang="es-CR" dirty="0" smtClean="0">
                <a:solidFill>
                  <a:srgbClr val="000000"/>
                </a:solidFill>
                <a:latin typeface="Arial"/>
                <a:ea typeface="HG Mincho Light J"/>
                <a:cs typeface="Times New Roman"/>
              </a:rPr>
              <a:t>Este </a:t>
            </a:r>
            <a:r>
              <a:rPr lang="es-CR" dirty="0">
                <a:solidFill>
                  <a:srgbClr val="000000"/>
                </a:solidFill>
                <a:latin typeface="Arial"/>
                <a:ea typeface="HG Mincho Light J"/>
                <a:cs typeface="Times New Roman"/>
              </a:rPr>
              <a:t>flujo de trabajo es el encargado de evaluar la calidad del producto que estamos desarrollando, pero no para aceptar o rechazar el producto al final del proceso de desarrollo, sino que debe ir integrado en todo el ciclo de vida. </a:t>
            </a:r>
            <a:endParaRPr lang="es-CR" dirty="0" smtClean="0">
              <a:solidFill>
                <a:srgbClr val="000000"/>
              </a:solidFill>
              <a:latin typeface="Arial"/>
              <a:ea typeface="HG Mincho Light J"/>
              <a:cs typeface="Times New Roman"/>
            </a:endParaRPr>
          </a:p>
          <a:p>
            <a:pPr algn="just">
              <a:spcBef>
                <a:spcPts val="1190"/>
              </a:spcBef>
              <a:spcAft>
                <a:spcPts val="595"/>
              </a:spcAft>
            </a:pPr>
            <a:r>
              <a:rPr lang="es-ES_tradnl" b="1" dirty="0" smtClean="0">
                <a:solidFill>
                  <a:srgbClr val="000000"/>
                </a:solidFill>
                <a:latin typeface="Arial"/>
                <a:ea typeface="HG Mincho Light J"/>
                <a:cs typeface="Times New Roman"/>
              </a:rPr>
              <a:t>Despliegue, </a:t>
            </a:r>
            <a:r>
              <a:rPr lang="es-CR" dirty="0" smtClean="0">
                <a:solidFill>
                  <a:srgbClr val="000000"/>
                </a:solidFill>
                <a:latin typeface="Arial"/>
                <a:ea typeface="HG Mincho Light J"/>
                <a:cs typeface="Times New Roman"/>
              </a:rPr>
              <a:t>El </a:t>
            </a:r>
            <a:r>
              <a:rPr lang="es-CR" dirty="0">
                <a:solidFill>
                  <a:srgbClr val="000000"/>
                </a:solidFill>
                <a:latin typeface="Arial"/>
                <a:ea typeface="HG Mincho Light J"/>
                <a:cs typeface="Times New Roman"/>
              </a:rPr>
              <a:t>objetivo de este flujo de trabajo es producir con éxito distribuciones del producto y distribuirlo a los </a:t>
            </a:r>
            <a:r>
              <a:rPr lang="es-CR" dirty="0" smtClean="0">
                <a:solidFill>
                  <a:srgbClr val="000000"/>
                </a:solidFill>
                <a:latin typeface="Arial"/>
                <a:ea typeface="HG Mincho Light J"/>
                <a:cs typeface="Times New Roman"/>
              </a:rPr>
              <a:t>usuarios.</a:t>
            </a:r>
          </a:p>
          <a:p>
            <a:pPr algn="just"/>
            <a:r>
              <a:rPr lang="es-ES_tradnl" b="1" dirty="0">
                <a:latin typeface="Arial" panose="020B0604020202020204" pitchFamily="34" charset="0"/>
                <a:cs typeface="Arial" panose="020B0604020202020204" pitchFamily="34" charset="0"/>
              </a:rPr>
              <a:t>Gestión del </a:t>
            </a:r>
            <a:r>
              <a:rPr lang="es-ES_tradnl" b="1" dirty="0" smtClean="0">
                <a:latin typeface="Arial" panose="020B0604020202020204" pitchFamily="34" charset="0"/>
                <a:cs typeface="Arial" panose="020B0604020202020204" pitchFamily="34" charset="0"/>
              </a:rPr>
              <a:t>proyecto, </a:t>
            </a:r>
            <a:r>
              <a:rPr lang="es-CR" dirty="0" smtClean="0">
                <a:latin typeface="Arial" panose="020B0604020202020204" pitchFamily="34" charset="0"/>
                <a:cs typeface="Arial" panose="020B0604020202020204" pitchFamily="34" charset="0"/>
              </a:rPr>
              <a:t>La </a:t>
            </a:r>
            <a:r>
              <a:rPr lang="es-CR" dirty="0">
                <a:latin typeface="Arial" panose="020B0604020202020204" pitchFamily="34" charset="0"/>
                <a:cs typeface="Arial" panose="020B0604020202020204" pitchFamily="34" charset="0"/>
              </a:rPr>
              <a:t>Gestión del proyecto es el arte de lograr un balance al gestionar objetivos, riesgos y restricciones para desarrollar un producto que sea acorde a los requisitos de los clientes y los usuarios</a:t>
            </a:r>
            <a:r>
              <a:rPr lang="es-CR" dirty="0" smtClean="0">
                <a:latin typeface="Arial" panose="020B0604020202020204" pitchFamily="34" charset="0"/>
                <a:cs typeface="Arial" panose="020B0604020202020204" pitchFamily="34" charset="0"/>
              </a:rPr>
              <a:t>.</a:t>
            </a:r>
            <a:endParaRPr lang="es-PA" dirty="0" smtClean="0">
              <a:latin typeface="Arial" panose="020B0604020202020204" pitchFamily="34" charset="0"/>
              <a:cs typeface="Arial" panose="020B0604020202020204" pitchFamily="34" charset="0"/>
            </a:endParaRPr>
          </a:p>
          <a:p>
            <a:pPr algn="just"/>
            <a:r>
              <a:rPr lang="es-ES_tradnl" b="1" dirty="0">
                <a:latin typeface="Arial" panose="020B0604020202020204" pitchFamily="34" charset="0"/>
                <a:cs typeface="Arial" panose="020B0604020202020204" pitchFamily="34" charset="0"/>
              </a:rPr>
              <a:t>Configuración y control de </a:t>
            </a:r>
            <a:r>
              <a:rPr lang="es-ES_tradnl" b="1" dirty="0" smtClean="0">
                <a:latin typeface="Arial" panose="020B0604020202020204" pitchFamily="34" charset="0"/>
                <a:cs typeface="Arial" panose="020B0604020202020204" pitchFamily="34" charset="0"/>
              </a:rPr>
              <a:t>cambios,</a:t>
            </a:r>
            <a:r>
              <a:rPr lang="es-CR" dirty="0" smtClean="0">
                <a:latin typeface="Arial" panose="020B0604020202020204" pitchFamily="34" charset="0"/>
                <a:cs typeface="Arial" panose="020B0604020202020204" pitchFamily="34" charset="0"/>
              </a:rPr>
              <a:t> mantiene </a:t>
            </a:r>
            <a:r>
              <a:rPr lang="es-CR" dirty="0">
                <a:latin typeface="Arial" panose="020B0604020202020204" pitchFamily="34" charset="0"/>
                <a:cs typeface="Arial" panose="020B0604020202020204" pitchFamily="34" charset="0"/>
              </a:rPr>
              <a:t>la integridad de todos los artefactos que se crean en el proceso, así como </a:t>
            </a:r>
            <a:r>
              <a:rPr lang="es-CR" dirty="0" smtClean="0">
                <a:latin typeface="Arial" panose="020B0604020202020204" pitchFamily="34" charset="0"/>
                <a:cs typeface="Arial" panose="020B0604020202020204" pitchFamily="34" charset="0"/>
              </a:rPr>
              <a:t>la </a:t>
            </a:r>
            <a:r>
              <a:rPr lang="es-CR" dirty="0">
                <a:latin typeface="Arial" panose="020B0604020202020204" pitchFamily="34" charset="0"/>
                <a:cs typeface="Arial" panose="020B0604020202020204" pitchFamily="34" charset="0"/>
              </a:rPr>
              <a:t>información del proceso evolutivo que han seguido.</a:t>
            </a:r>
            <a:endParaRPr lang="es-PA" dirty="0">
              <a:latin typeface="Arial" panose="020B0604020202020204" pitchFamily="34" charset="0"/>
              <a:cs typeface="Arial" panose="020B0604020202020204" pitchFamily="34" charset="0"/>
            </a:endParaRPr>
          </a:p>
          <a:p>
            <a:pPr algn="just"/>
            <a:r>
              <a:rPr lang="es-ES_tradnl" b="1" dirty="0" smtClean="0">
                <a:latin typeface="Arial" panose="020B0604020202020204" pitchFamily="34" charset="0"/>
                <a:cs typeface="Arial" panose="020B0604020202020204" pitchFamily="34" charset="0"/>
              </a:rPr>
              <a:t>Entorno, </a:t>
            </a:r>
            <a:r>
              <a:rPr lang="es-CR" dirty="0" smtClean="0">
                <a:latin typeface="Arial" panose="020B0604020202020204" pitchFamily="34" charset="0"/>
                <a:cs typeface="Arial" panose="020B0604020202020204" pitchFamily="34" charset="0"/>
              </a:rPr>
              <a:t>da </a:t>
            </a:r>
            <a:r>
              <a:rPr lang="es-CR" dirty="0">
                <a:latin typeface="Arial" panose="020B0604020202020204" pitchFamily="34" charset="0"/>
                <a:cs typeface="Arial" panose="020B0604020202020204" pitchFamily="34" charset="0"/>
              </a:rPr>
              <a:t>soporte al proyecto con las adecuadas herramientas, procesos y métodos. Brinda una especificación de las herramientas que se van a necesitar en cada </a:t>
            </a:r>
            <a:r>
              <a:rPr lang="es-CR" dirty="0" smtClean="0">
                <a:latin typeface="Arial" panose="020B0604020202020204" pitchFamily="34" charset="0"/>
                <a:cs typeface="Arial" panose="020B0604020202020204" pitchFamily="34" charset="0"/>
              </a:rPr>
              <a:t>momento</a:t>
            </a:r>
            <a:r>
              <a:rPr lang="es-CR" dirty="0">
                <a:latin typeface="Arial" panose="020B0604020202020204" pitchFamily="34" charset="0"/>
                <a:cs typeface="Arial" panose="020B0604020202020204" pitchFamily="34" charset="0"/>
              </a:rPr>
              <a:t>.</a:t>
            </a:r>
            <a:endParaRPr lang="es-PA" dirty="0">
              <a:latin typeface="Arial" panose="020B0604020202020204" pitchFamily="34" charset="0"/>
              <a:cs typeface="Arial" panose="020B0604020202020204" pitchFamily="34" charset="0"/>
            </a:endParaRPr>
          </a:p>
          <a:p>
            <a:endParaRPr lang="es-CR" dirty="0" smtClean="0"/>
          </a:p>
          <a:p>
            <a:endParaRPr lang="es-CR" dirty="0" smtClean="0">
              <a:solidFill>
                <a:srgbClr val="000000"/>
              </a:solidFill>
              <a:latin typeface="Arial"/>
              <a:ea typeface="HG Mincho Light J"/>
              <a:cs typeface="Times New Roman"/>
            </a:endParaRPr>
          </a:p>
          <a:p>
            <a:pPr algn="just">
              <a:spcBef>
                <a:spcPts val="1190"/>
              </a:spcBef>
              <a:spcAft>
                <a:spcPts val="595"/>
              </a:spcAft>
            </a:pPr>
            <a:endParaRPr lang="es-PA" dirty="0">
              <a:solidFill>
                <a:srgbClr val="000000"/>
              </a:solidFill>
              <a:latin typeface="Arial"/>
              <a:ea typeface="HG Mincho Light J"/>
              <a:cs typeface="Times New Roman"/>
            </a:endParaRPr>
          </a:p>
          <a:p>
            <a:pPr algn="just">
              <a:spcBef>
                <a:spcPts val="1190"/>
              </a:spcBef>
              <a:spcAft>
                <a:spcPts val="595"/>
              </a:spcAft>
            </a:pPr>
            <a:endParaRPr lang="es-PA" dirty="0" smtClean="0">
              <a:solidFill>
                <a:srgbClr val="000000"/>
              </a:solidFill>
              <a:latin typeface="Arial"/>
              <a:ea typeface="HG Mincho Light J"/>
              <a:cs typeface="Times New Roman"/>
            </a:endParaRPr>
          </a:p>
          <a:p>
            <a:pPr algn="just">
              <a:spcBef>
                <a:spcPts val="1190"/>
              </a:spcBef>
              <a:spcAft>
                <a:spcPts val="595"/>
              </a:spcAft>
            </a:pPr>
            <a:endParaRPr lang="es-PA" dirty="0" smtClean="0">
              <a:solidFill>
                <a:srgbClr val="000000"/>
              </a:solidFill>
              <a:latin typeface="Arial"/>
              <a:ea typeface="HG Mincho Light J"/>
              <a:cs typeface="Times New Roman"/>
            </a:endParaRPr>
          </a:p>
          <a:p>
            <a:pPr algn="just">
              <a:spcBef>
                <a:spcPts val="1190"/>
              </a:spcBef>
              <a:spcAft>
                <a:spcPts val="595"/>
              </a:spcAft>
            </a:pPr>
            <a:endParaRPr lang="es-PA" dirty="0" smtClean="0">
              <a:solidFill>
                <a:srgbClr val="000000"/>
              </a:solidFill>
              <a:latin typeface="Arial"/>
              <a:ea typeface="HG Mincho Light J"/>
              <a:cs typeface="Times New Roman"/>
            </a:endParaRPr>
          </a:p>
          <a:p>
            <a:endParaRPr lang="es-PA"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42674"/>
            <a:ext cx="2246499" cy="47753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08277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803" y="1"/>
            <a:ext cx="7386061" cy="68737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434302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8657" y="134402"/>
            <a:ext cx="7464693" cy="65383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3339000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06080" y="0"/>
            <a:ext cx="10224216" cy="938151"/>
          </a:xfrm>
          <a:ln>
            <a:solidFill>
              <a:schemeClr val="accent1"/>
            </a:solidFill>
          </a:ln>
        </p:spPr>
        <p:txBody>
          <a:bodyPr>
            <a:normAutofit fontScale="90000"/>
          </a:bodyPr>
          <a:lstStyle/>
          <a:p>
            <a:pPr lvl="0">
              <a:spcBef>
                <a:spcPts val="1000"/>
              </a:spcBef>
            </a:pPr>
            <a:r>
              <a:rPr lang="es-ES_tradnl" b="1" dirty="0" smtClean="0"/>
              <a:t>La fase de </a:t>
            </a:r>
            <a:r>
              <a:rPr lang="es-ES_tradnl" b="1" dirty="0" err="1" smtClean="0"/>
              <a:t>Inicio:</a:t>
            </a:r>
            <a:r>
              <a:rPr lang="es-ES_tradnl" sz="1300" b="1" dirty="0" err="1" smtClean="0">
                <a:solidFill>
                  <a:prstClr val="black">
                    <a:lumMod val="75000"/>
                    <a:lumOff val="25000"/>
                  </a:prstClr>
                </a:solidFill>
                <a:latin typeface="Arial" panose="020B0604020202020204" pitchFamily="34" charset="0"/>
                <a:ea typeface="+mn-ea"/>
                <a:cs typeface="Arial" panose="020B0604020202020204" pitchFamily="34" charset="0"/>
              </a:rPr>
              <a:t>Se</a:t>
            </a:r>
            <a:r>
              <a:rPr lang="es-ES_tradnl" sz="1300" b="1" dirty="0" smtClean="0">
                <a:solidFill>
                  <a:prstClr val="black">
                    <a:lumMod val="75000"/>
                    <a:lumOff val="25000"/>
                  </a:prstClr>
                </a:solidFill>
                <a:latin typeface="Arial" panose="020B0604020202020204" pitchFamily="34" charset="0"/>
                <a:ea typeface="+mn-ea"/>
                <a:cs typeface="Arial" panose="020B0604020202020204" pitchFamily="34" charset="0"/>
              </a:rPr>
              <a:t> </a:t>
            </a:r>
            <a:r>
              <a:rPr lang="es-ES_tradnl" sz="1300" b="1" dirty="0">
                <a:solidFill>
                  <a:prstClr val="black">
                    <a:lumMod val="75000"/>
                    <a:lumOff val="25000"/>
                  </a:prstClr>
                </a:solidFill>
                <a:latin typeface="Arial" panose="020B0604020202020204" pitchFamily="34" charset="0"/>
                <a:ea typeface="+mn-ea"/>
                <a:cs typeface="Arial" panose="020B0604020202020204" pitchFamily="34" charset="0"/>
              </a:rPr>
              <a:t>define el modelo del negocio y el alcance del proyecto. Se identifican todos los actores y Casos de Uso, y se diseñan los Casos de Uso más esenciales (aproximadamente el 20% del modelo completo). Se desarrolla, un plan de negocio para determinar que recursos deben ser asignados al proyecto. </a:t>
            </a:r>
            <a:r>
              <a:rPr lang="es-PA" sz="1300" b="1" dirty="0">
                <a:solidFill>
                  <a:prstClr val="black">
                    <a:lumMod val="75000"/>
                    <a:lumOff val="25000"/>
                  </a:prstClr>
                </a:solidFill>
                <a:latin typeface="Arial" panose="020B0604020202020204" pitchFamily="34" charset="0"/>
                <a:ea typeface="+mn-ea"/>
                <a:cs typeface="Arial" panose="020B0604020202020204" pitchFamily="34" charset="0"/>
              </a:rPr>
              <a:t/>
            </a:r>
            <a:br>
              <a:rPr lang="es-PA" sz="1300" b="1" dirty="0">
                <a:solidFill>
                  <a:prstClr val="black">
                    <a:lumMod val="75000"/>
                    <a:lumOff val="25000"/>
                  </a:prstClr>
                </a:solidFill>
                <a:latin typeface="Arial" panose="020B0604020202020204" pitchFamily="34" charset="0"/>
                <a:ea typeface="+mn-ea"/>
                <a:cs typeface="Arial" panose="020B0604020202020204" pitchFamily="34" charset="0"/>
              </a:rPr>
            </a:br>
            <a:endParaRPr lang="es-PA" sz="1300" dirty="0">
              <a:latin typeface="Arial" panose="020B0604020202020204" pitchFamily="34" charset="0"/>
              <a:cs typeface="Arial" panose="020B0604020202020204" pitchFamily="34" charset="0"/>
            </a:endParaRPr>
          </a:p>
        </p:txBody>
      </p:sp>
      <p:sp>
        <p:nvSpPr>
          <p:cNvPr id="3" name="2 Marcador de contenido"/>
          <p:cNvSpPr>
            <a:spLocks noGrp="1"/>
          </p:cNvSpPr>
          <p:nvPr>
            <p:ph idx="1"/>
          </p:nvPr>
        </p:nvSpPr>
        <p:spPr>
          <a:xfrm>
            <a:off x="475453" y="961901"/>
            <a:ext cx="8668548" cy="5747657"/>
          </a:xfrm>
        </p:spPr>
        <p:txBody>
          <a:bodyPr>
            <a:normAutofit fontScale="62500" lnSpcReduction="20000"/>
          </a:bodyPr>
          <a:lstStyle/>
          <a:p>
            <a:pPr marL="0" indent="0">
              <a:buNone/>
            </a:pPr>
            <a:r>
              <a:rPr lang="es-ES_tradnl" u="sng" dirty="0" smtClean="0">
                <a:latin typeface="Arial Black" panose="020B0A04020102020204" pitchFamily="34" charset="0"/>
              </a:rPr>
              <a:t>Los </a:t>
            </a:r>
            <a:r>
              <a:rPr lang="es-ES_tradnl" u="sng" dirty="0">
                <a:latin typeface="Arial Black" panose="020B0A04020102020204" pitchFamily="34" charset="0"/>
              </a:rPr>
              <a:t>objetivos de </a:t>
            </a:r>
            <a:r>
              <a:rPr lang="es-ES_tradnl" u="sng" dirty="0" smtClean="0">
                <a:latin typeface="Arial Black" panose="020B0A04020102020204" pitchFamily="34" charset="0"/>
              </a:rPr>
              <a:t>está</a:t>
            </a:r>
            <a:r>
              <a:rPr lang="es-CR" u="sng" dirty="0" smtClean="0">
                <a:latin typeface="Arial Black" panose="020B0A04020102020204" pitchFamily="34" charset="0"/>
              </a:rPr>
              <a:t>a </a:t>
            </a:r>
            <a:r>
              <a:rPr lang="es-CR" u="sng" dirty="0">
                <a:latin typeface="Arial Black" panose="020B0A04020102020204" pitchFamily="34" charset="0"/>
              </a:rPr>
              <a:t>fase </a:t>
            </a:r>
            <a:r>
              <a:rPr lang="es-CR" u="sng" dirty="0" smtClean="0">
                <a:latin typeface="Arial Black" panose="020B0A04020102020204" pitchFamily="34" charset="0"/>
              </a:rPr>
              <a:t>son</a:t>
            </a:r>
            <a:r>
              <a:rPr lang="es-ES_tradnl" u="sng" dirty="0" smtClean="0">
                <a:latin typeface="Arial Black" panose="020B0A04020102020204" pitchFamily="34" charset="0"/>
              </a:rPr>
              <a:t>:</a:t>
            </a:r>
            <a:r>
              <a:rPr lang="es-CR" u="sng" dirty="0" smtClean="0">
                <a:latin typeface="Arial Black" panose="020B0A04020102020204" pitchFamily="34" charset="0"/>
              </a:rPr>
              <a:t> </a:t>
            </a:r>
            <a:endParaRPr lang="es-PA" u="sng" dirty="0" smtClean="0">
              <a:latin typeface="Arial Black" panose="020B0A04020102020204" pitchFamily="34" charset="0"/>
            </a:endParaRPr>
          </a:p>
          <a:p>
            <a:pPr lvl="0"/>
            <a:r>
              <a:rPr lang="es-ES_tradnl" dirty="0" smtClean="0">
                <a:latin typeface="Arial Black" panose="020B0A04020102020204" pitchFamily="34" charset="0"/>
              </a:rPr>
              <a:t>Establecer el ámbito del proyecto y sus límites.</a:t>
            </a:r>
            <a:endParaRPr lang="es-PA" dirty="0" smtClean="0">
              <a:latin typeface="Arial Black" panose="020B0A04020102020204" pitchFamily="34" charset="0"/>
            </a:endParaRPr>
          </a:p>
          <a:p>
            <a:pPr lvl="0"/>
            <a:r>
              <a:rPr lang="es-ES_tradnl" dirty="0" smtClean="0">
                <a:latin typeface="Arial Black" panose="020B0A04020102020204" pitchFamily="34" charset="0"/>
              </a:rPr>
              <a:t>Encontrar </a:t>
            </a:r>
            <a:r>
              <a:rPr lang="es-ES_tradnl" dirty="0">
                <a:latin typeface="Arial Black" panose="020B0A04020102020204" pitchFamily="34" charset="0"/>
              </a:rPr>
              <a:t>los Casos de Uso críticos del sistema, los escenarios básicos que definen la funcionalidad.</a:t>
            </a:r>
            <a:endParaRPr lang="es-PA" dirty="0">
              <a:latin typeface="Arial Black" panose="020B0A04020102020204" pitchFamily="34" charset="0"/>
            </a:endParaRPr>
          </a:p>
          <a:p>
            <a:pPr lvl="0"/>
            <a:r>
              <a:rPr lang="es-ES_tradnl" dirty="0">
                <a:latin typeface="Arial Black" panose="020B0A04020102020204" pitchFamily="34" charset="0"/>
              </a:rPr>
              <a:t>Mostrar al menos una arquitectura candidata para los escenarios principales.</a:t>
            </a:r>
            <a:endParaRPr lang="es-PA" dirty="0">
              <a:latin typeface="Arial Black" panose="020B0A04020102020204" pitchFamily="34" charset="0"/>
            </a:endParaRPr>
          </a:p>
          <a:p>
            <a:pPr lvl="0"/>
            <a:r>
              <a:rPr lang="es-ES_tradnl" dirty="0">
                <a:latin typeface="Arial Black" panose="020B0A04020102020204" pitchFamily="34" charset="0"/>
              </a:rPr>
              <a:t>Estimar el coste en recursos y tiempo de todo el proyecto.</a:t>
            </a:r>
            <a:endParaRPr lang="es-PA" dirty="0">
              <a:latin typeface="Arial Black" panose="020B0A04020102020204" pitchFamily="34" charset="0"/>
            </a:endParaRPr>
          </a:p>
          <a:p>
            <a:pPr lvl="0"/>
            <a:r>
              <a:rPr lang="es-ES_tradnl" dirty="0">
                <a:latin typeface="Arial Black" panose="020B0A04020102020204" pitchFamily="34" charset="0"/>
              </a:rPr>
              <a:t>Estimar los riesgos, las fuentes de incertidumbre</a:t>
            </a:r>
            <a:r>
              <a:rPr lang="es-ES_tradnl" dirty="0" smtClean="0">
                <a:latin typeface="Arial Black" panose="020B0A04020102020204" pitchFamily="34" charset="0"/>
              </a:rPr>
              <a:t>.</a:t>
            </a:r>
            <a:endParaRPr lang="es-PA" dirty="0" smtClean="0">
              <a:latin typeface="Arial Black" panose="020B0A04020102020204" pitchFamily="34" charset="0"/>
            </a:endParaRPr>
          </a:p>
          <a:p>
            <a:pPr marL="0" indent="0">
              <a:buNone/>
            </a:pPr>
            <a:r>
              <a:rPr lang="es-CR" u="sng" dirty="0" smtClean="0">
                <a:latin typeface="Arial Black" panose="020B0A04020102020204" pitchFamily="34" charset="0"/>
              </a:rPr>
              <a:t>Los </a:t>
            </a:r>
            <a:r>
              <a:rPr lang="es-CR" u="sng" dirty="0">
                <a:latin typeface="Arial Black" panose="020B0A04020102020204" pitchFamily="34" charset="0"/>
              </a:rPr>
              <a:t>resultados de la fase de inicio deben </a:t>
            </a:r>
            <a:r>
              <a:rPr lang="es-CR" u="sng" dirty="0" smtClean="0">
                <a:latin typeface="Arial Black" panose="020B0A04020102020204" pitchFamily="34" charset="0"/>
              </a:rPr>
              <a:t>ser: </a:t>
            </a:r>
            <a:endParaRPr lang="es-PA" u="sng" dirty="0">
              <a:latin typeface="Arial Black" panose="020B0A04020102020204" pitchFamily="34" charset="0"/>
            </a:endParaRPr>
          </a:p>
          <a:p>
            <a:pPr lvl="0"/>
            <a:r>
              <a:rPr lang="es-CR" dirty="0">
                <a:latin typeface="Arial Black" panose="020B0A04020102020204" pitchFamily="34" charset="0"/>
              </a:rPr>
              <a:t>Un documento de visión: Una visión general de los requerimientos del proyecto, características clave y restricciones principales.</a:t>
            </a:r>
            <a:endParaRPr lang="es-PA" dirty="0">
              <a:latin typeface="Arial Black" panose="020B0A04020102020204" pitchFamily="34" charset="0"/>
            </a:endParaRPr>
          </a:p>
          <a:p>
            <a:pPr lvl="0"/>
            <a:r>
              <a:rPr lang="es-CR" dirty="0">
                <a:latin typeface="Arial Black" panose="020B0A04020102020204" pitchFamily="34" charset="0"/>
              </a:rPr>
              <a:t>Modelo inicial de Casos de Uso (10-20% completado).</a:t>
            </a:r>
            <a:endParaRPr lang="es-PA" dirty="0">
              <a:latin typeface="Arial Black" panose="020B0A04020102020204" pitchFamily="34" charset="0"/>
            </a:endParaRPr>
          </a:p>
          <a:p>
            <a:pPr lvl="0"/>
            <a:r>
              <a:rPr lang="es-CR" dirty="0">
                <a:latin typeface="Arial Black" panose="020B0A04020102020204" pitchFamily="34" charset="0"/>
              </a:rPr>
              <a:t>Un glosario inicial: Terminología clave del dominio.</a:t>
            </a:r>
            <a:endParaRPr lang="es-PA" dirty="0">
              <a:latin typeface="Arial Black" panose="020B0A04020102020204" pitchFamily="34" charset="0"/>
            </a:endParaRPr>
          </a:p>
          <a:p>
            <a:pPr lvl="0"/>
            <a:r>
              <a:rPr lang="es-CR" dirty="0">
                <a:latin typeface="Arial Black" panose="020B0A04020102020204" pitchFamily="34" charset="0"/>
              </a:rPr>
              <a:t>El caso de negocio. </a:t>
            </a:r>
            <a:endParaRPr lang="es-PA" dirty="0">
              <a:latin typeface="Arial Black" panose="020B0A04020102020204" pitchFamily="34" charset="0"/>
            </a:endParaRPr>
          </a:p>
          <a:p>
            <a:pPr lvl="0"/>
            <a:r>
              <a:rPr lang="es-CR" dirty="0">
                <a:latin typeface="Arial Black" panose="020B0A04020102020204" pitchFamily="34" charset="0"/>
              </a:rPr>
              <a:t>Lista de riesgos y plan de contingencia.</a:t>
            </a:r>
            <a:endParaRPr lang="es-PA" dirty="0">
              <a:latin typeface="Arial Black" panose="020B0A04020102020204" pitchFamily="34" charset="0"/>
            </a:endParaRPr>
          </a:p>
          <a:p>
            <a:pPr lvl="0"/>
            <a:r>
              <a:rPr lang="es-CR" dirty="0">
                <a:latin typeface="Arial Black" panose="020B0A04020102020204" pitchFamily="34" charset="0"/>
              </a:rPr>
              <a:t>Plan del proyecto, mostrando fases e iteraciones.</a:t>
            </a:r>
            <a:endParaRPr lang="es-PA" dirty="0">
              <a:latin typeface="Arial Black" panose="020B0A04020102020204" pitchFamily="34" charset="0"/>
            </a:endParaRPr>
          </a:p>
          <a:p>
            <a:pPr lvl="0"/>
            <a:r>
              <a:rPr lang="es-CR" dirty="0">
                <a:latin typeface="Arial Black" panose="020B0A04020102020204" pitchFamily="34" charset="0"/>
              </a:rPr>
              <a:t>Modelo de negocio, si es necesario</a:t>
            </a:r>
            <a:endParaRPr lang="es-PA" dirty="0">
              <a:latin typeface="Arial Black" panose="020B0A04020102020204" pitchFamily="34" charset="0"/>
            </a:endParaRPr>
          </a:p>
          <a:p>
            <a:pPr lvl="0"/>
            <a:r>
              <a:rPr lang="es-CR" dirty="0">
                <a:latin typeface="Arial Black" panose="020B0A04020102020204" pitchFamily="34" charset="0"/>
              </a:rPr>
              <a:t>Prototipos exploratorios para probar conceptos o la arquitectura candidata</a:t>
            </a:r>
            <a:r>
              <a:rPr lang="es-CR" dirty="0" smtClean="0">
                <a:latin typeface="Arial Black" panose="020B0A04020102020204" pitchFamily="34" charset="0"/>
              </a:rPr>
              <a:t>.</a:t>
            </a:r>
            <a:endParaRPr lang="es-PA" dirty="0">
              <a:latin typeface="Arial Black" panose="020B0A04020102020204" pitchFamily="34" charset="0"/>
            </a:endParaRPr>
          </a:p>
          <a:p>
            <a:pPr marL="0" indent="0">
              <a:buNone/>
            </a:pPr>
            <a:r>
              <a:rPr lang="es-CR" u="sng" dirty="0">
                <a:latin typeface="Arial Black" panose="020B0A04020102020204" pitchFamily="34" charset="0"/>
              </a:rPr>
              <a:t>Al terminar la fase de inicio se deben comprobar los criterios de evaluación para continuar: </a:t>
            </a:r>
            <a:endParaRPr lang="es-PA" u="sng" dirty="0">
              <a:latin typeface="Arial Black" panose="020B0A04020102020204" pitchFamily="34" charset="0"/>
            </a:endParaRPr>
          </a:p>
          <a:p>
            <a:pPr lvl="0"/>
            <a:r>
              <a:rPr lang="es-CR" dirty="0">
                <a:latin typeface="Arial Black" panose="020B0A04020102020204" pitchFamily="34" charset="0"/>
              </a:rPr>
              <a:t>Todos los interesados en el proyecto coinciden en la definición del ámbito del sistema y las estimaciones de agenda.</a:t>
            </a:r>
            <a:endParaRPr lang="es-PA" dirty="0">
              <a:latin typeface="Arial Black" panose="020B0A04020102020204" pitchFamily="34" charset="0"/>
            </a:endParaRPr>
          </a:p>
          <a:p>
            <a:pPr lvl="0"/>
            <a:r>
              <a:rPr lang="es-CR" dirty="0">
                <a:latin typeface="Arial Black" panose="020B0A04020102020204" pitchFamily="34" charset="0"/>
              </a:rPr>
              <a:t>Entendimiento de los requisitos, como evidencia de la fidelidad de los Casos de Uso principales.</a:t>
            </a:r>
            <a:endParaRPr lang="es-PA" dirty="0">
              <a:latin typeface="Arial Black" panose="020B0A04020102020204" pitchFamily="34" charset="0"/>
            </a:endParaRPr>
          </a:p>
          <a:p>
            <a:pPr lvl="0"/>
            <a:r>
              <a:rPr lang="es-CR" dirty="0">
                <a:latin typeface="Arial Black" panose="020B0A04020102020204" pitchFamily="34" charset="0"/>
              </a:rPr>
              <a:t>Las estimaciones de tiempo, coste y riesgo son creíbles.</a:t>
            </a:r>
            <a:endParaRPr lang="es-PA" dirty="0">
              <a:latin typeface="Arial Black" panose="020B0A04020102020204" pitchFamily="34" charset="0"/>
            </a:endParaRPr>
          </a:p>
          <a:p>
            <a:pPr lvl="0"/>
            <a:r>
              <a:rPr lang="es-CR" dirty="0">
                <a:latin typeface="Arial Black" panose="020B0A04020102020204" pitchFamily="34" charset="0"/>
              </a:rPr>
              <a:t>Comprensión total de cualquier prototipo de la arquitectura desarrollado.</a:t>
            </a:r>
            <a:endParaRPr lang="es-PA" dirty="0">
              <a:latin typeface="Arial Black" panose="020B0A04020102020204" pitchFamily="34" charset="0"/>
            </a:endParaRPr>
          </a:p>
          <a:p>
            <a:pPr lvl="0"/>
            <a:r>
              <a:rPr lang="es-CR" dirty="0">
                <a:latin typeface="Arial Black" panose="020B0A04020102020204" pitchFamily="34" charset="0"/>
              </a:rPr>
              <a:t>Los gastos hasta el momento se asemejan a los planeados</a:t>
            </a:r>
            <a:r>
              <a:rPr lang="es-CR" dirty="0" smtClean="0">
                <a:latin typeface="Arial Black" panose="020B0A04020102020204" pitchFamily="34" charset="0"/>
              </a:rPr>
              <a:t>.</a:t>
            </a:r>
            <a:endParaRPr lang="es-PA"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48663" y="1273752"/>
            <a:ext cx="2733675" cy="4616409"/>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40222460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73573" y="562098"/>
            <a:ext cx="9084183" cy="684811"/>
          </a:xfrm>
          <a:ln>
            <a:solidFill>
              <a:srgbClr val="92D050"/>
            </a:solidFill>
          </a:ln>
        </p:spPr>
        <p:txBody>
          <a:bodyPr>
            <a:normAutofit fontScale="90000"/>
          </a:bodyPr>
          <a:lstStyle/>
          <a:p>
            <a:r>
              <a:rPr lang="es-ES_tradnl" b="1" dirty="0" smtClean="0"/>
              <a:t>Para el Flujo de Trabajo: Modelado </a:t>
            </a:r>
            <a:r>
              <a:rPr lang="es-ES_tradnl" b="1" dirty="0"/>
              <a:t>del negocio</a:t>
            </a:r>
            <a:r>
              <a:rPr lang="es-PA" dirty="0"/>
              <a:t/>
            </a:r>
            <a:br>
              <a:rPr lang="es-PA" dirty="0"/>
            </a:br>
            <a:endParaRPr lang="es-PA" dirty="0"/>
          </a:p>
        </p:txBody>
      </p:sp>
      <p:sp>
        <p:nvSpPr>
          <p:cNvPr id="3" name="2 Marcador de contenido"/>
          <p:cNvSpPr>
            <a:spLocks noGrp="1"/>
          </p:cNvSpPr>
          <p:nvPr>
            <p:ph idx="1"/>
          </p:nvPr>
        </p:nvSpPr>
        <p:spPr>
          <a:xfrm>
            <a:off x="499204" y="1531197"/>
            <a:ext cx="8157908" cy="4501468"/>
          </a:xfrm>
        </p:spPr>
        <p:txBody>
          <a:bodyPr>
            <a:normAutofit fontScale="92500" lnSpcReduction="10000"/>
          </a:bodyPr>
          <a:lstStyle/>
          <a:p>
            <a:pPr marL="0" indent="0">
              <a:buNone/>
            </a:pPr>
            <a:r>
              <a:rPr lang="es-CR" dirty="0"/>
              <a:t>Los objetivos del modelado de negocio </a:t>
            </a:r>
            <a:r>
              <a:rPr lang="es-CR" dirty="0" smtClean="0"/>
              <a:t>son:</a:t>
            </a:r>
            <a:endParaRPr lang="es-PA" dirty="0"/>
          </a:p>
          <a:p>
            <a:pPr marL="0" indent="0">
              <a:buNone/>
            </a:pPr>
            <a:r>
              <a:rPr lang="es-CR" dirty="0"/>
              <a:t> </a:t>
            </a:r>
            <a:endParaRPr lang="es-PA" dirty="0"/>
          </a:p>
          <a:p>
            <a:pPr lvl="1"/>
            <a:r>
              <a:rPr lang="es-CR" dirty="0"/>
              <a:t>Entender la estructura y la dinámica de la organización para la cual el sistema va ser desarrollado (organización objetivo).</a:t>
            </a:r>
            <a:endParaRPr lang="es-PA" dirty="0"/>
          </a:p>
          <a:p>
            <a:pPr lvl="1"/>
            <a:r>
              <a:rPr lang="es-CR" dirty="0"/>
              <a:t>Entender el problema actual en la organización objetivo e identificar potenciales mejoras.</a:t>
            </a:r>
            <a:endParaRPr lang="es-PA" dirty="0"/>
          </a:p>
          <a:p>
            <a:pPr lvl="1"/>
            <a:r>
              <a:rPr lang="es-CR" dirty="0"/>
              <a:t>Asegurar que clientes, usuarios finales y desarrolladores tengan un entendimiento común de la organización objetivo.</a:t>
            </a:r>
            <a:endParaRPr lang="es-PA" dirty="0"/>
          </a:p>
          <a:p>
            <a:pPr lvl="1"/>
            <a:r>
              <a:rPr lang="es-CR" dirty="0"/>
              <a:t>Derivar los requisitos del sistema necesarios para apoyar a la organización objetivo.</a:t>
            </a:r>
            <a:endParaRPr lang="es-PA" dirty="0"/>
          </a:p>
          <a:p>
            <a:pPr marL="0" indent="0">
              <a:buNone/>
            </a:pPr>
            <a:endParaRPr lang="es-PA" dirty="0"/>
          </a:p>
          <a:p>
            <a:pPr marL="0" indent="0">
              <a:buNone/>
            </a:pPr>
            <a:r>
              <a:rPr lang="es-CR" dirty="0"/>
              <a:t>Para lograr estos objetivos, el modelo de negocio describe como desarrollar una visión de la nueva organización, basado en esta visión se definen procesos, roles y responsabilidades de la organización por medio de un modelo de Casos de Uso del negocio y un Modelo de Objetos del Negocio. Complementario a estos modelos, se desarrollan otras especificaciones tales como un </a:t>
            </a:r>
            <a:r>
              <a:rPr lang="es-CR" dirty="0" smtClean="0"/>
              <a:t>Glosario.</a:t>
            </a:r>
            <a:endParaRPr lang="es-PA" dirty="0"/>
          </a:p>
          <a:p>
            <a:endParaRPr lang="es-PA"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78649" y="1606261"/>
            <a:ext cx="2733675" cy="3838575"/>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2167843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_tradnl" b="1" dirty="0"/>
              <a:t>Modelado visual (usando UML)</a:t>
            </a:r>
            <a:r>
              <a:rPr lang="es-PA" b="1" dirty="0"/>
              <a:t/>
            </a:r>
            <a:br>
              <a:rPr lang="es-PA" b="1" dirty="0"/>
            </a:br>
            <a:endParaRPr lang="es-PA" dirty="0"/>
          </a:p>
        </p:txBody>
      </p:sp>
      <p:sp>
        <p:nvSpPr>
          <p:cNvPr id="3" name="2 Marcador de contenido"/>
          <p:cNvSpPr>
            <a:spLocks noGrp="1"/>
          </p:cNvSpPr>
          <p:nvPr>
            <p:ph idx="1"/>
          </p:nvPr>
        </p:nvSpPr>
        <p:spPr>
          <a:xfrm>
            <a:off x="677334" y="1698171"/>
            <a:ext cx="8585419" cy="4343191"/>
          </a:xfrm>
        </p:spPr>
        <p:txBody>
          <a:bodyPr>
            <a:normAutofit lnSpcReduction="10000"/>
          </a:bodyPr>
          <a:lstStyle/>
          <a:p>
            <a:r>
              <a:rPr lang="es-PA" dirty="0" smtClean="0"/>
              <a:t>Nació </a:t>
            </a:r>
            <a:r>
              <a:rPr lang="es-PA" dirty="0"/>
              <a:t>en 1994 cubriendo los aspectos principales de todos los métodos de diseño </a:t>
            </a:r>
            <a:r>
              <a:rPr lang="es-PA" dirty="0" smtClean="0"/>
              <a:t>antecesores. Fue ideado por Grady </a:t>
            </a:r>
            <a:r>
              <a:rPr lang="es-PA" dirty="0" err="1"/>
              <a:t>Booch</a:t>
            </a:r>
            <a:r>
              <a:rPr lang="es-PA" dirty="0"/>
              <a:t>, autor del método </a:t>
            </a:r>
            <a:r>
              <a:rPr lang="es-PA" dirty="0" err="1"/>
              <a:t>Booch</a:t>
            </a:r>
            <a:r>
              <a:rPr lang="es-PA" dirty="0"/>
              <a:t>; James </a:t>
            </a:r>
            <a:r>
              <a:rPr lang="es-PA" dirty="0" err="1"/>
              <a:t>Rumbaugh</a:t>
            </a:r>
            <a:r>
              <a:rPr lang="es-PA" dirty="0"/>
              <a:t>, autor del método OMT e </a:t>
            </a:r>
            <a:r>
              <a:rPr lang="es-PA" dirty="0" err="1"/>
              <a:t>Ivar</a:t>
            </a:r>
            <a:r>
              <a:rPr lang="es-PA" dirty="0"/>
              <a:t> Jacobson, autor de los métodos OOSE y </a:t>
            </a:r>
            <a:r>
              <a:rPr lang="es-PA" dirty="0" err="1"/>
              <a:t>Objectory</a:t>
            </a:r>
            <a:r>
              <a:rPr lang="es-PA" dirty="0"/>
              <a:t>. La versión 1.0 de UML fue liberada en Enero de </a:t>
            </a:r>
            <a:r>
              <a:rPr lang="es-PA" dirty="0" smtClean="0"/>
              <a:t>1997, por el </a:t>
            </a:r>
            <a:r>
              <a:rPr lang="es-PA" dirty="0" err="1"/>
              <a:t>Object</a:t>
            </a:r>
            <a:r>
              <a:rPr lang="es-PA" dirty="0"/>
              <a:t> Management </a:t>
            </a:r>
            <a:r>
              <a:rPr lang="es-PA" dirty="0" err="1"/>
              <a:t>Group</a:t>
            </a:r>
            <a:r>
              <a:rPr lang="es-PA" dirty="0"/>
              <a:t> (</a:t>
            </a:r>
            <a:r>
              <a:rPr lang="es-PA" dirty="0" smtClean="0"/>
              <a:t>OMG). Uno </a:t>
            </a:r>
            <a:r>
              <a:rPr lang="es-PA" dirty="0"/>
              <a:t>de los propósitos de UML era proporcionar a la comunidad de </a:t>
            </a:r>
            <a:r>
              <a:rPr lang="es-PA" dirty="0" smtClean="0"/>
              <a:t>desarrolladores de software, </a:t>
            </a:r>
            <a:r>
              <a:rPr lang="es-PA" dirty="0"/>
              <a:t>un lenguaje de diseño estable y común que pudiera usarse para desarrollar y construir aplicaciones informáticas. UML produjo una notación de modelado estándar </a:t>
            </a:r>
            <a:r>
              <a:rPr lang="es-PA" dirty="0" smtClean="0"/>
              <a:t>unificada.</a:t>
            </a:r>
            <a:r>
              <a:rPr lang="es-PA" dirty="0"/>
              <a:t> </a:t>
            </a:r>
            <a:endParaRPr lang="es-ES_tradnl" dirty="0"/>
          </a:p>
          <a:p>
            <a:r>
              <a:rPr lang="es-ES_tradnl" dirty="0" smtClean="0"/>
              <a:t>UML </a:t>
            </a:r>
            <a:r>
              <a:rPr lang="es-ES_tradnl" dirty="0"/>
              <a:t>es un lenguaje para visualizar, especificar, construir y documentar los artefactos de un sistema software. </a:t>
            </a:r>
            <a:r>
              <a:rPr lang="es-ES_tradnl" dirty="0" smtClean="0"/>
              <a:t>Utilizar </a:t>
            </a:r>
            <a:r>
              <a:rPr lang="es-ES_tradnl" dirty="0"/>
              <a:t>herramientas de modelado visual facilita la gestión de dichos modelos, permitiendo ocultar o exponer detalles cuando sea necesario. El modelado visual también ayuda a mantener la consistencia entre los artefactos del sistema: requisitos, diseños e implementaciones. En resumen, el modelado visual ayuda a mejorar la capacidad del equipo para gestionar la complejidad del software.</a:t>
            </a:r>
            <a:endParaRPr lang="es-PA" dirty="0"/>
          </a:p>
          <a:p>
            <a:endParaRPr lang="es-PA" dirty="0"/>
          </a:p>
        </p:txBody>
      </p:sp>
    </p:spTree>
    <p:extLst>
      <p:ext uri="{BB962C8B-B14F-4D97-AF65-F5344CB8AC3E}">
        <p14:creationId xmlns:p14="http://schemas.microsoft.com/office/powerpoint/2010/main" val="37157162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2725" y="343609"/>
            <a:ext cx="7602820" cy="57959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460789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735" y="855570"/>
            <a:ext cx="9189462" cy="37520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86657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861509"/>
          </a:xfrm>
        </p:spPr>
        <p:txBody>
          <a:bodyPr/>
          <a:lstStyle/>
          <a:p>
            <a:r>
              <a:rPr lang="es-PA" dirty="0" smtClean="0"/>
              <a:t>INTRODUCCIÓN</a:t>
            </a:r>
            <a:endParaRPr lang="es-PA" dirty="0"/>
          </a:p>
        </p:txBody>
      </p:sp>
      <p:sp>
        <p:nvSpPr>
          <p:cNvPr id="3" name="Marcador de contenido 2"/>
          <p:cNvSpPr>
            <a:spLocks noGrp="1"/>
          </p:cNvSpPr>
          <p:nvPr>
            <p:ph idx="1"/>
          </p:nvPr>
        </p:nvSpPr>
        <p:spPr>
          <a:xfrm>
            <a:off x="838200" y="1315844"/>
            <a:ext cx="9328484" cy="4861119"/>
          </a:xfrm>
        </p:spPr>
        <p:txBody>
          <a:bodyPr>
            <a:normAutofit/>
          </a:bodyPr>
          <a:lstStyle/>
          <a:p>
            <a:r>
              <a:rPr lang="es-PA" dirty="0" smtClean="0"/>
              <a:t>El entorno de Desarrollo del software se refiere al ambiente en que se trabaja un proyecto informático.</a:t>
            </a:r>
          </a:p>
          <a:p>
            <a:r>
              <a:rPr lang="es-PA" dirty="0" smtClean="0"/>
              <a:t>El proyecto informático tiene dos entornos principales: el ambiente relacionado con la automatización de la gestión y administración del negocio, y el ambiente de desarrollo del software para la automatización. </a:t>
            </a:r>
          </a:p>
          <a:p>
            <a:r>
              <a:rPr lang="es-PA" dirty="0" smtClean="0">
                <a:solidFill>
                  <a:prstClr val="black"/>
                </a:solidFill>
              </a:rPr>
              <a:t>El </a:t>
            </a:r>
            <a:r>
              <a:rPr lang="es-PA" dirty="0">
                <a:solidFill>
                  <a:prstClr val="black"/>
                </a:solidFill>
              </a:rPr>
              <a:t>ambiente relacionado con </a:t>
            </a:r>
            <a:r>
              <a:rPr lang="es-PA" dirty="0" smtClean="0">
                <a:solidFill>
                  <a:prstClr val="black"/>
                </a:solidFill>
              </a:rPr>
              <a:t>la automatización de la gestión </a:t>
            </a:r>
            <a:r>
              <a:rPr lang="es-PA" dirty="0">
                <a:solidFill>
                  <a:prstClr val="black"/>
                </a:solidFill>
              </a:rPr>
              <a:t>y administración </a:t>
            </a:r>
            <a:r>
              <a:rPr lang="es-PA" dirty="0" smtClean="0">
                <a:solidFill>
                  <a:prstClr val="black"/>
                </a:solidFill>
              </a:rPr>
              <a:t>del negocio o sistema, van a necesitar de una disciplina que nos guie en el proyecto a desarrollar, que para nuestros casos es la Ingeniería del Software. </a:t>
            </a:r>
          </a:p>
          <a:p>
            <a:r>
              <a:rPr lang="es-PA" dirty="0" smtClean="0">
                <a:solidFill>
                  <a:prstClr val="black"/>
                </a:solidFill>
              </a:rPr>
              <a:t>El ambiente de desarrollo del software va a necesitar de normas, métodos, leyes y las herramientas automatizadas de apoyo a las fases de la ingeniería de software y que se adapten a la arquitectura prevista, en esté caso hablamos de las metodología de desarrollo del software.</a:t>
            </a:r>
          </a:p>
          <a:p>
            <a:r>
              <a:rPr lang="es-PA" dirty="0" smtClean="0"/>
              <a:t>A continuación, se describe la primera actividad para modelar el negocio y los conceptos principales relacionados con el dominio, los procesos y los elementos manipulados por el negocio o sistema.</a:t>
            </a:r>
          </a:p>
          <a:p>
            <a:endParaRPr lang="es-PA" dirty="0" smtClean="0"/>
          </a:p>
        </p:txBody>
      </p:sp>
    </p:spTree>
    <p:extLst>
      <p:ext uri="{BB962C8B-B14F-4D97-AF65-F5344CB8AC3E}">
        <p14:creationId xmlns:p14="http://schemas.microsoft.com/office/powerpoint/2010/main" val="161899324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PA" dirty="0" smtClean="0"/>
              <a:t>Símbolos UML para modelar el Negocio Actual. </a:t>
            </a:r>
            <a:endParaRPr lang="es-PA" dirty="0"/>
          </a:p>
        </p:txBody>
      </p:sp>
      <p:pic>
        <p:nvPicPr>
          <p:cNvPr id="1024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82013" y="2136837"/>
            <a:ext cx="6201768" cy="38814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141395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33413" y="98960"/>
            <a:ext cx="9508175" cy="1042449"/>
          </a:xfrm>
        </p:spPr>
        <p:txBody>
          <a:bodyPr>
            <a:normAutofit fontScale="90000"/>
          </a:bodyPr>
          <a:lstStyle/>
          <a:p>
            <a:r>
              <a:rPr lang="es-PA" dirty="0" smtClean="0"/>
              <a:t>Los Actores: Actor del negocio y el trabajador del </a:t>
            </a:r>
            <a:br>
              <a:rPr lang="es-PA" dirty="0" smtClean="0"/>
            </a:br>
            <a:r>
              <a:rPr lang="es-PA" dirty="0" smtClean="0"/>
              <a:t>negocio. </a:t>
            </a:r>
            <a:endParaRPr lang="es-PA"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413" y="1495919"/>
            <a:ext cx="5851752" cy="30523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26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2047" y="1141409"/>
            <a:ext cx="5723905" cy="29874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26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5467" y="4548249"/>
            <a:ext cx="7906121" cy="22364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103020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725" y="619328"/>
            <a:ext cx="4875541" cy="29655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2007" y="619328"/>
            <a:ext cx="6220928" cy="26226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4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4410" y="4096985"/>
            <a:ext cx="8990302" cy="23935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442498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07319" y="170213"/>
            <a:ext cx="6400360" cy="637309"/>
          </a:xfrm>
        </p:spPr>
        <p:txBody>
          <a:bodyPr>
            <a:normAutofit fontScale="90000"/>
          </a:bodyPr>
          <a:lstStyle/>
          <a:p>
            <a:r>
              <a:rPr lang="es-PA" dirty="0" smtClean="0"/>
              <a:t>El caso de uso del Negocio actual</a:t>
            </a:r>
            <a:endParaRPr lang="es-PA"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58" y="973777"/>
            <a:ext cx="5462432" cy="28304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8297" y="597311"/>
            <a:ext cx="5583012" cy="32069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5652" y="4085112"/>
            <a:ext cx="8930244" cy="25119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461421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32949" y="71254"/>
            <a:ext cx="6697243" cy="843146"/>
          </a:xfrm>
        </p:spPr>
        <p:txBody>
          <a:bodyPr>
            <a:noAutofit/>
          </a:bodyPr>
          <a:lstStyle/>
          <a:p>
            <a:r>
              <a:rPr lang="es-PA" sz="2400" dirty="0" smtClean="0"/>
              <a:t>El modelo de casos de uso, esta compuestos pro los diagramas de casos de usos</a:t>
            </a:r>
            <a:endParaRPr lang="es-PA" sz="2400"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0355" y="1026290"/>
            <a:ext cx="5691063" cy="28287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62482" y="0"/>
            <a:ext cx="3032188" cy="33369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9"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54214" y="3544327"/>
            <a:ext cx="3048723" cy="32212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20" name="Picture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1053" y="3632546"/>
            <a:ext cx="6029757" cy="19977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923074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42944" y="146463"/>
            <a:ext cx="9499820" cy="899866"/>
          </a:xfrm>
        </p:spPr>
        <p:txBody>
          <a:bodyPr>
            <a:noAutofit/>
          </a:bodyPr>
          <a:lstStyle/>
          <a:p>
            <a:r>
              <a:rPr lang="es-PA" sz="2400" dirty="0" smtClean="0"/>
              <a:t>Las entidades del negocio u objetos manipulados, ayudan a identificar el dominio del negocio.</a:t>
            </a:r>
            <a:endParaRPr lang="es-PA" sz="2400"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405" y="1046329"/>
            <a:ext cx="4638365" cy="28312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6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1050" y="796947"/>
            <a:ext cx="5173002" cy="24885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6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1850" y="3886445"/>
            <a:ext cx="4632675" cy="27817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6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20196" y="3485977"/>
            <a:ext cx="3823856" cy="33720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523773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77334" y="609600"/>
            <a:ext cx="8596668" cy="791688"/>
          </a:xfrm>
        </p:spPr>
        <p:txBody>
          <a:bodyPr/>
          <a:lstStyle/>
          <a:p>
            <a:r>
              <a:rPr lang="es-PA" dirty="0" smtClean="0"/>
              <a:t>Documentar los casos de uso</a:t>
            </a:r>
            <a:endParaRPr lang="es-PA" dirty="0"/>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554" y="1313647"/>
            <a:ext cx="6089876" cy="34246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070390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2794" y="3838575"/>
            <a:ext cx="6791325" cy="3019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2795" y="0"/>
            <a:ext cx="6414275" cy="39437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041025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883" y="373070"/>
            <a:ext cx="9581958" cy="54245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725506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967" y="84242"/>
            <a:ext cx="5772693" cy="24452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48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967" y="2575771"/>
            <a:ext cx="5678568" cy="22633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48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967" y="4839143"/>
            <a:ext cx="4989799" cy="19873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48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80046" y="84242"/>
            <a:ext cx="5514420" cy="22885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487"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02869" y="2372769"/>
            <a:ext cx="5268773" cy="21244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488" name="Picture 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04561" y="4597312"/>
            <a:ext cx="5167080" cy="22330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50601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521652" y="561340"/>
            <a:ext cx="5330508" cy="577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spcBef>
                <a:spcPct val="20000"/>
              </a:spcBef>
              <a:buClr>
                <a:schemeClr val="tx1"/>
              </a:buClr>
              <a:buSzPct val="75000"/>
              <a:buFont typeface="Wingdings" pitchFamily="2" charset="2"/>
              <a:buChar char="l"/>
            </a:pPr>
            <a:r>
              <a:rPr lang="es-ES" altLang="es-PA" sz="2200" b="1" dirty="0">
                <a:solidFill>
                  <a:srgbClr val="FF0000"/>
                </a:solidFill>
              </a:rPr>
              <a:t>La Globalización </a:t>
            </a:r>
            <a:r>
              <a:rPr lang="es-ES" altLang="es-PA" sz="2200" b="1" dirty="0" smtClean="0">
                <a:solidFill>
                  <a:srgbClr val="FF0000"/>
                </a:solidFill>
              </a:rPr>
              <a:t>y sus oportunidades de automatización.</a:t>
            </a:r>
            <a:endParaRPr lang="es-ES" altLang="es-PA" sz="2200" b="1" dirty="0">
              <a:solidFill>
                <a:srgbClr val="FF0000"/>
              </a:solidFill>
            </a:endParaRPr>
          </a:p>
          <a:p>
            <a:pPr eaLnBrk="1" hangingPunct="1">
              <a:spcBef>
                <a:spcPct val="20000"/>
              </a:spcBef>
              <a:buClr>
                <a:schemeClr val="tx1"/>
              </a:buClr>
              <a:buSzPct val="75000"/>
              <a:buFont typeface="Wingdings" pitchFamily="2" charset="2"/>
              <a:buNone/>
            </a:pPr>
            <a:r>
              <a:rPr lang="es-ES" altLang="es-PA" sz="2000" dirty="0"/>
              <a:t>     -La agro-industria, la banca, la educación, el turismo, las investigaciones y el comercio en general, </a:t>
            </a:r>
            <a:r>
              <a:rPr lang="es-ES" altLang="es-PA" sz="2000" dirty="0" smtClean="0"/>
              <a:t>operan muchas transacciones y </a:t>
            </a:r>
            <a:r>
              <a:rPr lang="es-ES" altLang="es-PA" sz="2000" dirty="0"/>
              <a:t>grandes volúmenes de información entre sí.</a:t>
            </a:r>
          </a:p>
          <a:p>
            <a:pPr eaLnBrk="1" hangingPunct="1">
              <a:spcBef>
                <a:spcPct val="20000"/>
              </a:spcBef>
              <a:buClr>
                <a:schemeClr val="tx1"/>
              </a:buClr>
              <a:buSzPct val="75000"/>
              <a:buFont typeface="Wingdings" pitchFamily="2" charset="2"/>
              <a:buNone/>
            </a:pPr>
            <a:r>
              <a:rPr lang="es-ES" altLang="es-PA" sz="2000" dirty="0"/>
              <a:t>     -Las fronteras entre las actividades de las empresas, negocio o sociedades </a:t>
            </a:r>
            <a:r>
              <a:rPr lang="es-ES" altLang="es-PA" sz="2000" dirty="0" smtClean="0"/>
              <a:t>desaparecen, </a:t>
            </a:r>
            <a:r>
              <a:rPr lang="es-ES" altLang="es-PA" sz="2000" dirty="0"/>
              <a:t>ya que se </a:t>
            </a:r>
            <a:r>
              <a:rPr lang="es-ES" altLang="es-PA" sz="2000" dirty="0" smtClean="0"/>
              <a:t>intercambian bienes </a:t>
            </a:r>
            <a:r>
              <a:rPr lang="es-ES" altLang="es-PA" sz="2000" dirty="0"/>
              <a:t>y servicios, </a:t>
            </a:r>
            <a:r>
              <a:rPr lang="es-ES" altLang="es-PA" sz="2000" dirty="0" smtClean="0"/>
              <a:t>sin necesariamente saber su origen.</a:t>
            </a:r>
          </a:p>
          <a:p>
            <a:pPr eaLnBrk="1" hangingPunct="1">
              <a:spcBef>
                <a:spcPct val="20000"/>
              </a:spcBef>
              <a:buClr>
                <a:schemeClr val="tx1"/>
              </a:buClr>
              <a:buSzPct val="75000"/>
            </a:pPr>
            <a:r>
              <a:rPr lang="es-ES" altLang="es-PA" sz="2000" dirty="0"/>
              <a:t>	</a:t>
            </a:r>
            <a:r>
              <a:rPr lang="es-ES" altLang="es-PA" sz="2000" dirty="0" smtClean="0"/>
              <a:t>-La </a:t>
            </a:r>
            <a:r>
              <a:rPr lang="es-ES" altLang="es-PA" sz="2000" dirty="0"/>
              <a:t>pandemia </a:t>
            </a:r>
            <a:r>
              <a:rPr lang="es-ES" altLang="es-PA" sz="2000" dirty="0" smtClean="0"/>
              <a:t>del Sars-Cov-2, acelera oportunidades de automatización, virtualización y digitalización, para la nueva normalidad de la economía y las actividades sociales.</a:t>
            </a:r>
            <a:endParaRPr lang="es-ES" altLang="es-PA" sz="2000" dirty="0"/>
          </a:p>
        </p:txBody>
      </p:sp>
      <p:pic>
        <p:nvPicPr>
          <p:cNvPr id="7" name="Picture 8" descr="fusion%20imagenes"/>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a:xfrm>
            <a:off x="6008895" y="0"/>
            <a:ext cx="4455477" cy="4271995"/>
          </a:xfrm>
          <a:prstGeom prst="rect">
            <a:avLst/>
          </a:prstGeom>
          <a:noFill/>
        </p:spPr>
      </p:pic>
      <p:pic>
        <p:nvPicPr>
          <p:cNvPr id="1026" name="Picture 2" descr="https://economistvision.com/wp-content/uploads/2020/03/corona-virus-en-el-mund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8614" y="4382768"/>
            <a:ext cx="3726279" cy="2084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72650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291075" cy="46076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15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68933" y="3434721"/>
            <a:ext cx="5423065" cy="34009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420864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128" y="455592"/>
            <a:ext cx="5284519" cy="39914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53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9124" y="883413"/>
            <a:ext cx="5999289" cy="34210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287506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7"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04959" y="99051"/>
            <a:ext cx="3366792" cy="17717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355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84" y="0"/>
            <a:ext cx="3443287" cy="19698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3559"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196934"/>
            <a:ext cx="3538540" cy="19000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3560" name="Picture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285" y="4308121"/>
            <a:ext cx="3423257" cy="2058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3561" name="Picture 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57185" y="2086554"/>
            <a:ext cx="3314566" cy="18777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3562" name="Picture 1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45219" y="4096987"/>
            <a:ext cx="3738499" cy="21531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3563" name="Picture 1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141537" y="220181"/>
            <a:ext cx="3747999" cy="2003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3564" name="Picture 1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839073" y="3540024"/>
            <a:ext cx="4352925" cy="3267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90892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0" y="33709"/>
            <a:ext cx="6364733" cy="778494"/>
          </a:xfrm>
        </p:spPr>
        <p:txBody>
          <a:bodyPr>
            <a:normAutofit fontScale="90000"/>
          </a:bodyPr>
          <a:lstStyle/>
          <a:p>
            <a:r>
              <a:rPr lang="es-PA" dirty="0" smtClean="0"/>
              <a:t>Modelo de Objetos del Negocio</a:t>
            </a:r>
            <a:endParaRPr lang="es-PA" dirty="0"/>
          </a:p>
        </p:txBody>
      </p:sp>
      <p:pic>
        <p:nvPicPr>
          <p:cNvPr id="245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04376" y="422956"/>
            <a:ext cx="4687624" cy="262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457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 y="567881"/>
            <a:ext cx="7610475" cy="3267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458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95944" y="3580432"/>
            <a:ext cx="6068336" cy="30950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4582"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1811" y="3765904"/>
            <a:ext cx="5124450" cy="2724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797565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0" y="87086"/>
            <a:ext cx="1927754" cy="649184"/>
          </a:xfrm>
        </p:spPr>
        <p:txBody>
          <a:bodyPr/>
          <a:lstStyle/>
          <a:p>
            <a:r>
              <a:rPr lang="es-PA" dirty="0" smtClean="0"/>
              <a:t>Ejemplo</a:t>
            </a:r>
            <a:endParaRPr lang="es-PA" dirty="0"/>
          </a:p>
        </p:txBody>
      </p:sp>
      <p:pic>
        <p:nvPicPr>
          <p:cNvPr id="256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79936"/>
            <a:ext cx="5177642" cy="21967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560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8313" y="0"/>
            <a:ext cx="5266954" cy="36516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65838" y="2547258"/>
            <a:ext cx="4562475" cy="4486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22752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43774" y="3290632"/>
            <a:ext cx="4848225" cy="35406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0782"/>
            <a:ext cx="7343775" cy="433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3 CuadroTexto"/>
          <p:cNvSpPr txBox="1"/>
          <p:nvPr/>
        </p:nvSpPr>
        <p:spPr>
          <a:xfrm>
            <a:off x="1413164" y="4643252"/>
            <a:ext cx="4358244" cy="646331"/>
          </a:xfrm>
          <a:prstGeom prst="rect">
            <a:avLst/>
          </a:prstGeom>
          <a:noFill/>
        </p:spPr>
        <p:txBody>
          <a:bodyPr wrap="square" rtlCol="0">
            <a:spAutoFit/>
          </a:bodyPr>
          <a:lstStyle/>
          <a:p>
            <a:r>
              <a:rPr lang="es-PA" dirty="0" smtClean="0"/>
              <a:t>Diagrama de Actividad para el área de Logística. </a:t>
            </a:r>
            <a:endParaRPr lang="es-PA" dirty="0"/>
          </a:p>
        </p:txBody>
      </p:sp>
      <p:sp>
        <p:nvSpPr>
          <p:cNvPr id="5" name="4 CuadroTexto"/>
          <p:cNvSpPr txBox="1"/>
          <p:nvPr/>
        </p:nvSpPr>
        <p:spPr>
          <a:xfrm>
            <a:off x="8336478" y="2749735"/>
            <a:ext cx="3503221" cy="369332"/>
          </a:xfrm>
          <a:prstGeom prst="rect">
            <a:avLst/>
          </a:prstGeom>
          <a:noFill/>
        </p:spPr>
        <p:txBody>
          <a:bodyPr wrap="square" rtlCol="0">
            <a:spAutoFit/>
          </a:bodyPr>
          <a:lstStyle/>
          <a:p>
            <a:r>
              <a:rPr lang="es-PA" dirty="0" smtClean="0"/>
              <a:t>Diagrama de entidad u objetos</a:t>
            </a:r>
            <a:endParaRPr lang="es-PA" dirty="0"/>
          </a:p>
        </p:txBody>
      </p:sp>
    </p:spTree>
    <p:extLst>
      <p:ext uri="{BB962C8B-B14F-4D97-AF65-F5344CB8AC3E}">
        <p14:creationId xmlns:p14="http://schemas.microsoft.com/office/powerpoint/2010/main" val="37508029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117919"/>
            <a:ext cx="8081694" cy="67123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3 CuadroTexto"/>
          <p:cNvSpPr txBox="1"/>
          <p:nvPr/>
        </p:nvSpPr>
        <p:spPr>
          <a:xfrm>
            <a:off x="851337" y="1529254"/>
            <a:ext cx="2396359" cy="1077218"/>
          </a:xfrm>
          <a:prstGeom prst="rect">
            <a:avLst/>
          </a:prstGeom>
          <a:noFill/>
        </p:spPr>
        <p:txBody>
          <a:bodyPr wrap="square" rtlCol="0">
            <a:spAutoFit/>
          </a:bodyPr>
          <a:lstStyle/>
          <a:p>
            <a:r>
              <a:rPr lang="es-PA" sz="3200" dirty="0" smtClean="0"/>
              <a:t>Ejemplo Familia</a:t>
            </a:r>
            <a:endParaRPr lang="es-PA" sz="3200" dirty="0"/>
          </a:p>
        </p:txBody>
      </p:sp>
    </p:spTree>
    <p:extLst>
      <p:ext uri="{BB962C8B-B14F-4D97-AF65-F5344CB8AC3E}">
        <p14:creationId xmlns:p14="http://schemas.microsoft.com/office/powerpoint/2010/main" val="23908140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513560" y="227461"/>
            <a:ext cx="8616791" cy="1628635"/>
          </a:xfrm>
        </p:spPr>
        <p:txBody>
          <a:bodyPr>
            <a:noAutofit/>
          </a:bodyPr>
          <a:lstStyle/>
          <a:p>
            <a:r>
              <a:rPr lang="es-PA" sz="2000" b="1" dirty="0" err="1" smtClean="0">
                <a:solidFill>
                  <a:schemeClr val="tx1"/>
                </a:solidFill>
              </a:rPr>
              <a:t>Rational</a:t>
            </a:r>
            <a:r>
              <a:rPr lang="es-PA" sz="2000" b="1" dirty="0" smtClean="0">
                <a:solidFill>
                  <a:schemeClr val="tx1"/>
                </a:solidFill>
              </a:rPr>
              <a:t> </a:t>
            </a:r>
            <a:r>
              <a:rPr lang="es-PA" sz="2000" dirty="0">
                <a:solidFill>
                  <a:schemeClr val="tx1"/>
                </a:solidFill>
              </a:rPr>
              <a:t>ROSE</a:t>
            </a:r>
            <a:r>
              <a:rPr lang="es-PA" sz="2000" dirty="0" smtClean="0">
                <a:solidFill>
                  <a:schemeClr val="tx1"/>
                </a:solidFill>
              </a:rPr>
              <a:t>,</a:t>
            </a:r>
            <a:r>
              <a:rPr lang="es-PA" sz="2000" dirty="0">
                <a:solidFill>
                  <a:schemeClr val="tx1"/>
                </a:solidFill>
              </a:rPr>
              <a:t> </a:t>
            </a:r>
            <a:r>
              <a:rPr lang="es-PA" sz="2000" dirty="0">
                <a:solidFill>
                  <a:schemeClr val="tx1"/>
                </a:solidFill>
                <a:latin typeface="Calibri" panose="020F0502020204030204" pitchFamily="34" charset="0"/>
              </a:rPr>
              <a:t>es una herramienta de diseño orientada a objetos, que da soporte al modelado visual, es decir, que permite representar gráficamente el sistema, permitiendo hacer énfasis en los detalles más importantes, centrándose en los casos de uso y enfocándose hacia un software de mayor calidad, empleando un lenguaje estándar común que facilita la comunicación.</a:t>
            </a:r>
          </a:p>
        </p:txBody>
      </p:sp>
      <p:pic>
        <p:nvPicPr>
          <p:cNvPr id="1024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7182" y="2009130"/>
            <a:ext cx="7663612" cy="4446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6336375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PA"/>
          </a:p>
        </p:txBody>
      </p:sp>
      <p:pic>
        <p:nvPicPr>
          <p:cNvPr id="4" name="3 Marcador de contenido"/>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7918" y="331076"/>
            <a:ext cx="10310648" cy="6180083"/>
          </a:xfrm>
          <a:prstGeom prst="rect">
            <a:avLst/>
          </a:prstGeom>
          <a:noFill/>
          <a:ln>
            <a:noFill/>
          </a:ln>
        </p:spPr>
      </p:pic>
    </p:spTree>
    <p:extLst>
      <p:ext uri="{BB962C8B-B14F-4D97-AF65-F5344CB8AC3E}">
        <p14:creationId xmlns:p14="http://schemas.microsoft.com/office/powerpoint/2010/main" val="28890885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4 Imagen"/>
          <p:cNvPicPr/>
          <p:nvPr/>
        </p:nvPicPr>
        <p:blipFill>
          <a:blip r:embed="rId2">
            <a:extLst>
              <a:ext uri="{28A0092B-C50C-407E-A947-70E740481C1C}">
                <a14:useLocalDpi xmlns:a14="http://schemas.microsoft.com/office/drawing/2010/main" val="0"/>
              </a:ext>
            </a:extLst>
          </a:blip>
          <a:srcRect/>
          <a:stretch>
            <a:fillRect/>
          </a:stretch>
        </p:blipFill>
        <p:spPr bwMode="auto">
          <a:xfrm>
            <a:off x="409103" y="343402"/>
            <a:ext cx="10074966" cy="5852445"/>
          </a:xfrm>
          <a:prstGeom prst="rect">
            <a:avLst/>
          </a:prstGeom>
          <a:noFill/>
          <a:ln>
            <a:noFill/>
          </a:ln>
        </p:spPr>
      </p:pic>
    </p:spTree>
    <p:extLst>
      <p:ext uri="{BB962C8B-B14F-4D97-AF65-F5344CB8AC3E}">
        <p14:creationId xmlns:p14="http://schemas.microsoft.com/office/powerpoint/2010/main" val="859408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87680" y="264160"/>
            <a:ext cx="8466666" cy="711200"/>
          </a:xfrm>
        </p:spPr>
        <p:txBody>
          <a:bodyPr>
            <a:normAutofit fontScale="90000"/>
          </a:bodyPr>
          <a:lstStyle/>
          <a:p>
            <a:r>
              <a:rPr lang="es-MX" dirty="0"/>
              <a:t>Entendimiento del </a:t>
            </a:r>
            <a:r>
              <a:rPr lang="es-MX" dirty="0" smtClean="0"/>
              <a:t>Negocio o Sistema Actual.</a:t>
            </a:r>
            <a:endParaRPr lang="es-PA" dirty="0"/>
          </a:p>
        </p:txBody>
      </p:sp>
      <p:pic>
        <p:nvPicPr>
          <p:cNvPr id="4" name="Picture 9" descr="sistemapedido1"/>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a:xfrm>
            <a:off x="6760192" y="1019768"/>
            <a:ext cx="4978400" cy="4704118"/>
          </a:xfrm>
          <a:prstGeom prst="rect">
            <a:avLst/>
          </a:prstGeom>
          <a:noFill/>
        </p:spPr>
      </p:pic>
      <p:sp>
        <p:nvSpPr>
          <p:cNvPr id="5" name="4 CuadroTexto"/>
          <p:cNvSpPr txBox="1"/>
          <p:nvPr/>
        </p:nvSpPr>
        <p:spPr>
          <a:xfrm>
            <a:off x="487680" y="5901307"/>
            <a:ext cx="9977120" cy="707886"/>
          </a:xfrm>
          <a:prstGeom prst="rect">
            <a:avLst/>
          </a:prstGeom>
          <a:noFill/>
        </p:spPr>
        <p:txBody>
          <a:bodyPr wrap="square" rtlCol="0">
            <a:spAutoFit/>
          </a:bodyPr>
          <a:lstStyle/>
          <a:p>
            <a:r>
              <a:rPr lang="es-PA" sz="2000" b="1" dirty="0" smtClean="0">
                <a:latin typeface="Calibri" panose="020F0502020204030204" pitchFamily="34" charset="0"/>
              </a:rPr>
              <a:t>PROCESOS  O  TRANSACCIONES,  USUARIOS O ACTORES y  ELEMENTOS QUE SE MANIPULAN U OBJETOS.</a:t>
            </a:r>
            <a:endParaRPr lang="es-PA" sz="2000" b="1" dirty="0">
              <a:latin typeface="Calibri" panose="020F0502020204030204" pitchFamily="34" charset="0"/>
            </a:endParaRPr>
          </a:p>
        </p:txBody>
      </p:sp>
      <p:pic>
        <p:nvPicPr>
          <p:cNvPr id="7" name="Picture 10" descr="piramide_bi[1]"/>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339300" y="1113544"/>
            <a:ext cx="6137833" cy="446839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53035503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PA"/>
          </a:p>
        </p:txBody>
      </p:sp>
      <p:sp>
        <p:nvSpPr>
          <p:cNvPr id="3" name="2 Marcador de contenido"/>
          <p:cNvSpPr>
            <a:spLocks noGrp="1"/>
          </p:cNvSpPr>
          <p:nvPr>
            <p:ph idx="1"/>
          </p:nvPr>
        </p:nvSpPr>
        <p:spPr/>
        <p:txBody>
          <a:bodyPr/>
          <a:lstStyle/>
          <a:p>
            <a:endParaRPr lang="es-PA"/>
          </a:p>
        </p:txBody>
      </p:sp>
      <p:pic>
        <p:nvPicPr>
          <p:cNvPr id="4" name="3 Imagen"/>
          <p:cNvPicPr/>
          <p:nvPr/>
        </p:nvPicPr>
        <p:blipFill>
          <a:blip r:embed="rId2">
            <a:extLst>
              <a:ext uri="{28A0092B-C50C-407E-A947-70E740481C1C}">
                <a14:useLocalDpi xmlns:a14="http://schemas.microsoft.com/office/drawing/2010/main" val="0"/>
              </a:ext>
            </a:extLst>
          </a:blip>
          <a:srcRect/>
          <a:stretch>
            <a:fillRect/>
          </a:stretch>
        </p:blipFill>
        <p:spPr bwMode="auto">
          <a:xfrm>
            <a:off x="725214" y="441434"/>
            <a:ext cx="10357945" cy="5644055"/>
          </a:xfrm>
          <a:prstGeom prst="rect">
            <a:avLst/>
          </a:prstGeom>
          <a:noFill/>
          <a:ln>
            <a:noFill/>
          </a:ln>
        </p:spPr>
      </p:pic>
    </p:spTree>
    <p:extLst>
      <p:ext uri="{BB962C8B-B14F-4D97-AF65-F5344CB8AC3E}">
        <p14:creationId xmlns:p14="http://schemas.microsoft.com/office/powerpoint/2010/main" val="40362819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PA"/>
          </a:p>
        </p:txBody>
      </p:sp>
      <p:pic>
        <p:nvPicPr>
          <p:cNvPr id="4" name="3 Marcador de contenido"/>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69541" y="505208"/>
            <a:ext cx="10902349" cy="5469923"/>
          </a:xfrm>
          <a:prstGeom prst="rect">
            <a:avLst/>
          </a:prstGeom>
          <a:noFill/>
          <a:ln>
            <a:noFill/>
          </a:ln>
        </p:spPr>
      </p:pic>
    </p:spTree>
    <p:extLst>
      <p:ext uri="{BB962C8B-B14F-4D97-AF65-F5344CB8AC3E}">
        <p14:creationId xmlns:p14="http://schemas.microsoft.com/office/powerpoint/2010/main" val="166636696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PA"/>
          </a:p>
        </p:txBody>
      </p:sp>
      <p:sp>
        <p:nvSpPr>
          <p:cNvPr id="3" name="2 Marcador de contenido"/>
          <p:cNvSpPr>
            <a:spLocks noGrp="1"/>
          </p:cNvSpPr>
          <p:nvPr>
            <p:ph idx="1"/>
          </p:nvPr>
        </p:nvSpPr>
        <p:spPr/>
        <p:txBody>
          <a:bodyPr/>
          <a:lstStyle/>
          <a:p>
            <a:endParaRPr lang="es-PA"/>
          </a:p>
        </p:txBody>
      </p:sp>
      <p:pic>
        <p:nvPicPr>
          <p:cNvPr id="4" name="3 Imagen"/>
          <p:cNvPicPr/>
          <p:nvPr/>
        </p:nvPicPr>
        <p:blipFill>
          <a:blip r:embed="rId2">
            <a:extLst>
              <a:ext uri="{28A0092B-C50C-407E-A947-70E740481C1C}">
                <a14:useLocalDpi xmlns:a14="http://schemas.microsoft.com/office/drawing/2010/main" val="0"/>
              </a:ext>
            </a:extLst>
          </a:blip>
          <a:srcRect/>
          <a:stretch>
            <a:fillRect/>
          </a:stretch>
        </p:blipFill>
        <p:spPr bwMode="auto">
          <a:xfrm>
            <a:off x="487932" y="382138"/>
            <a:ext cx="11131254" cy="6081723"/>
          </a:xfrm>
          <a:prstGeom prst="rect">
            <a:avLst/>
          </a:prstGeom>
          <a:noFill/>
          <a:ln>
            <a:noFill/>
          </a:ln>
        </p:spPr>
      </p:pic>
    </p:spTree>
    <p:extLst>
      <p:ext uri="{BB962C8B-B14F-4D97-AF65-F5344CB8AC3E}">
        <p14:creationId xmlns:p14="http://schemas.microsoft.com/office/powerpoint/2010/main" val="2096178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_tradnl" b="1" dirty="0"/>
              <a:t>Referencias</a:t>
            </a:r>
            <a:r>
              <a:rPr lang="es-PA" b="1" dirty="0"/>
              <a:t/>
            </a:r>
            <a:br>
              <a:rPr lang="es-PA" b="1" dirty="0"/>
            </a:br>
            <a:endParaRPr lang="es-PA" dirty="0"/>
          </a:p>
        </p:txBody>
      </p:sp>
      <p:sp>
        <p:nvSpPr>
          <p:cNvPr id="3" name="2 Marcador de contenido"/>
          <p:cNvSpPr>
            <a:spLocks noGrp="1"/>
          </p:cNvSpPr>
          <p:nvPr>
            <p:ph idx="1"/>
          </p:nvPr>
        </p:nvSpPr>
        <p:spPr>
          <a:xfrm>
            <a:off x="677333" y="2160589"/>
            <a:ext cx="9286063" cy="3880773"/>
          </a:xfrm>
        </p:spPr>
        <p:txBody>
          <a:bodyPr>
            <a:normAutofit/>
          </a:bodyPr>
          <a:lstStyle/>
          <a:p>
            <a:r>
              <a:rPr lang="es-ES_tradnl" dirty="0" err="1" smtClean="0"/>
              <a:t>Jacaboson</a:t>
            </a:r>
            <a:r>
              <a:rPr lang="es-ES_tradnl" dirty="0"/>
              <a:t>, I., </a:t>
            </a:r>
            <a:r>
              <a:rPr lang="es-ES_tradnl" dirty="0" err="1"/>
              <a:t>Booch</a:t>
            </a:r>
            <a:r>
              <a:rPr lang="es-ES_tradnl" dirty="0"/>
              <a:t>, G., </a:t>
            </a:r>
            <a:r>
              <a:rPr lang="es-ES_tradnl" dirty="0" err="1"/>
              <a:t>Rumbaugh</a:t>
            </a:r>
            <a:r>
              <a:rPr lang="es-ES_tradnl" dirty="0"/>
              <a:t> J., El Proceso Unificado de Desarrollo de Software, 2000 Addison Wesley </a:t>
            </a:r>
            <a:endParaRPr lang="es-PA" dirty="0"/>
          </a:p>
          <a:p>
            <a:r>
              <a:rPr lang="en-GB" dirty="0" err="1" smtClean="0"/>
              <a:t>Kruchten</a:t>
            </a:r>
            <a:r>
              <a:rPr lang="en-GB" dirty="0"/>
              <a:t>, P., The Rational Unified Process: An Introduction, 2000 Addison Wesley </a:t>
            </a:r>
            <a:endParaRPr lang="es-PA" dirty="0"/>
          </a:p>
          <a:p>
            <a:r>
              <a:rPr lang="en-GB" dirty="0" err="1" smtClean="0"/>
              <a:t>Kruchten</a:t>
            </a:r>
            <a:r>
              <a:rPr lang="en-GB" dirty="0"/>
              <a:t>, P. Architectural Blueprints—The “4+1” View Model of Software Architecture. IEEE Software 12 (6), November 1995, pp. 42-50.</a:t>
            </a:r>
            <a:endParaRPr lang="es-PA" dirty="0"/>
          </a:p>
          <a:p>
            <a:r>
              <a:rPr lang="en-GB" dirty="0" smtClean="0"/>
              <a:t>Rational </a:t>
            </a:r>
            <a:r>
              <a:rPr lang="en-GB" dirty="0"/>
              <a:t>Software Corporation, Product: Rational Software Corporation, 2002  </a:t>
            </a:r>
            <a:endParaRPr lang="es-PA" dirty="0"/>
          </a:p>
          <a:p>
            <a:r>
              <a:rPr lang="en-GB" dirty="0" smtClean="0"/>
              <a:t>Rational </a:t>
            </a:r>
            <a:r>
              <a:rPr lang="en-GB" dirty="0"/>
              <a:t>Software Corporation, Rational Unified Process. Best Practices for Software Development Teams, 1998  </a:t>
            </a:r>
            <a:endParaRPr lang="es-PA" dirty="0"/>
          </a:p>
          <a:p>
            <a:r>
              <a:rPr lang="en-GB" dirty="0" smtClean="0"/>
              <a:t>Rodríguez, Francisco, </a:t>
            </a:r>
            <a:r>
              <a:rPr lang="en-GB" dirty="0" err="1" smtClean="0"/>
              <a:t>Modelado</a:t>
            </a:r>
            <a:r>
              <a:rPr lang="en-GB" dirty="0" smtClean="0"/>
              <a:t> del </a:t>
            </a:r>
            <a:r>
              <a:rPr lang="en-GB" dirty="0" err="1" smtClean="0"/>
              <a:t>Negocio</a:t>
            </a:r>
            <a:r>
              <a:rPr lang="en-GB" dirty="0" smtClean="0"/>
              <a:t>.</a:t>
            </a:r>
            <a:r>
              <a:rPr lang="en-GB" dirty="0"/>
              <a:t> </a:t>
            </a:r>
            <a:r>
              <a:rPr lang="es-PA" dirty="0">
                <a:hlinkClick r:id="rId2"/>
              </a:rPr>
              <a:t>https://slideplayer.es/slide/14538732/</a:t>
            </a:r>
            <a:endParaRPr lang="es-PA" dirty="0"/>
          </a:p>
          <a:p>
            <a:endParaRPr lang="es-PA" dirty="0"/>
          </a:p>
          <a:p>
            <a:endParaRPr lang="es-PA" dirty="0"/>
          </a:p>
        </p:txBody>
      </p:sp>
    </p:spTree>
    <p:extLst>
      <p:ext uri="{BB962C8B-B14F-4D97-AF65-F5344CB8AC3E}">
        <p14:creationId xmlns:p14="http://schemas.microsoft.com/office/powerpoint/2010/main" val="361567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9" descr="Pprod"/>
          <p:cNvPicPr>
            <a:picLocks noGrp="1" noChangeAspect="1" noChangeArrowheads="1"/>
          </p:cNvPicPr>
          <p:nvPr>
            <p:ph sz="quarter" idx="4294967295"/>
          </p:nvPr>
        </p:nvPicPr>
        <p:blipFill>
          <a:blip r:embed="rId2">
            <a:extLst>
              <a:ext uri="{28A0092B-C50C-407E-A947-70E740481C1C}">
                <a14:useLocalDpi xmlns:a14="http://schemas.microsoft.com/office/drawing/2010/main" val="0"/>
              </a:ext>
            </a:extLst>
          </a:blip>
          <a:srcRect/>
          <a:stretch>
            <a:fillRect/>
          </a:stretch>
        </p:blipFill>
        <p:spPr>
          <a:xfrm>
            <a:off x="4682370" y="2084218"/>
            <a:ext cx="7509630" cy="4300226"/>
          </a:xfrm>
          <a:prstGeom prst="rect">
            <a:avLst/>
          </a:prstGeom>
          <a:noFill/>
        </p:spPr>
      </p:pic>
      <p:sp>
        <p:nvSpPr>
          <p:cNvPr id="6" name="5 Rectángulo"/>
          <p:cNvSpPr/>
          <p:nvPr/>
        </p:nvSpPr>
        <p:spPr>
          <a:xfrm>
            <a:off x="162560" y="278436"/>
            <a:ext cx="6096000" cy="5607689"/>
          </a:xfrm>
          <a:prstGeom prst="rect">
            <a:avLst/>
          </a:prstGeom>
        </p:spPr>
        <p:txBody>
          <a:bodyPr>
            <a:spAutoFit/>
          </a:bodyPr>
          <a:lstStyle/>
          <a:p>
            <a:pPr>
              <a:lnSpc>
                <a:spcPct val="80000"/>
              </a:lnSpc>
            </a:pPr>
            <a:r>
              <a:rPr lang="es-ES" altLang="es-PA" sz="2800" b="1" dirty="0" smtClean="0">
                <a:latin typeface="Calibri" panose="020F0502020204030204" pitchFamily="34" charset="0"/>
                <a:cs typeface="Arial" panose="020B0604020202020204" pitchFamily="34" charset="0"/>
              </a:rPr>
              <a:t>Un ejemplo es un Sistema de Manufactura o fabricación de bienes. </a:t>
            </a:r>
          </a:p>
          <a:p>
            <a:pPr>
              <a:lnSpc>
                <a:spcPct val="80000"/>
              </a:lnSpc>
            </a:pPr>
            <a:endParaRPr lang="es-ES" altLang="es-PA" sz="2800" b="1" dirty="0">
              <a:latin typeface="Calibri" panose="020F0502020204030204" pitchFamily="34" charset="0"/>
              <a:cs typeface="Arial" panose="020B0604020202020204" pitchFamily="34" charset="0"/>
            </a:endParaRPr>
          </a:p>
          <a:p>
            <a:pPr>
              <a:lnSpc>
                <a:spcPct val="80000"/>
              </a:lnSpc>
            </a:pPr>
            <a:r>
              <a:rPr lang="es-ES" altLang="es-PA" sz="2800" b="1" dirty="0" smtClean="0">
                <a:latin typeface="Calibri" panose="020F0502020204030204" pitchFamily="34" charset="0"/>
                <a:cs typeface="Arial" panose="020B0604020202020204" pitchFamily="34" charset="0"/>
              </a:rPr>
              <a:t>Sus procesos son : </a:t>
            </a:r>
            <a:r>
              <a:rPr lang="es-ES" altLang="es-PA" sz="2800" b="1" dirty="0">
                <a:latin typeface="Calibri" panose="020F0502020204030204" pitchFamily="34" charset="0"/>
                <a:cs typeface="Arial" panose="020B0604020202020204" pitchFamily="34" charset="0"/>
              </a:rPr>
              <a:t>producción, inventario, facturación, contabilidad, otros. </a:t>
            </a:r>
            <a:endParaRPr lang="es-ES" altLang="es-PA" sz="2800" b="1" dirty="0" smtClean="0">
              <a:latin typeface="Calibri" panose="020F0502020204030204" pitchFamily="34" charset="0"/>
              <a:cs typeface="Arial" panose="020B0604020202020204" pitchFamily="34" charset="0"/>
            </a:endParaRPr>
          </a:p>
          <a:p>
            <a:pPr>
              <a:lnSpc>
                <a:spcPct val="80000"/>
              </a:lnSpc>
            </a:pPr>
            <a:endParaRPr lang="es-ES" altLang="es-PA" sz="2800" b="1" dirty="0" smtClean="0">
              <a:latin typeface="Calibri" panose="020F0502020204030204" pitchFamily="34" charset="0"/>
              <a:cs typeface="Arial" panose="020B0604020202020204" pitchFamily="34" charset="0"/>
            </a:endParaRPr>
          </a:p>
          <a:p>
            <a:pPr>
              <a:lnSpc>
                <a:spcPct val="80000"/>
              </a:lnSpc>
            </a:pPr>
            <a:r>
              <a:rPr lang="es-ES" altLang="es-PA" sz="2800" b="1" dirty="0" smtClean="0">
                <a:latin typeface="Calibri" panose="020F0502020204030204" pitchFamily="34" charset="0"/>
                <a:cs typeface="Arial" panose="020B0604020202020204" pitchFamily="34" charset="0"/>
              </a:rPr>
              <a:t>Sus usuarios son:  clientes y trabajadores.</a:t>
            </a:r>
          </a:p>
          <a:p>
            <a:pPr>
              <a:lnSpc>
                <a:spcPct val="80000"/>
              </a:lnSpc>
            </a:pPr>
            <a:endParaRPr lang="es-ES" altLang="es-PA" sz="2800" b="1" dirty="0" smtClean="0">
              <a:latin typeface="Calibri" panose="020F0502020204030204" pitchFamily="34" charset="0"/>
              <a:cs typeface="Arial" panose="020B0604020202020204" pitchFamily="34" charset="0"/>
            </a:endParaRPr>
          </a:p>
          <a:p>
            <a:pPr>
              <a:lnSpc>
                <a:spcPct val="80000"/>
              </a:lnSpc>
            </a:pPr>
            <a:r>
              <a:rPr lang="es-ES" altLang="es-PA" sz="2800" b="1" dirty="0" smtClean="0">
                <a:latin typeface="Calibri" panose="020F0502020204030204" pitchFamily="34" charset="0"/>
                <a:cs typeface="Arial" panose="020B0604020202020204" pitchFamily="34" charset="0"/>
              </a:rPr>
              <a:t>Los elementos que manipulan </a:t>
            </a:r>
          </a:p>
          <a:p>
            <a:pPr>
              <a:lnSpc>
                <a:spcPct val="80000"/>
              </a:lnSpc>
            </a:pPr>
            <a:r>
              <a:rPr lang="es-ES" altLang="es-PA" sz="2800" b="1" dirty="0" smtClean="0">
                <a:latin typeface="Calibri" panose="020F0502020204030204" pitchFamily="34" charset="0"/>
                <a:cs typeface="Arial" panose="020B0604020202020204" pitchFamily="34" charset="0"/>
              </a:rPr>
              <a:t>son: insumos, productos y </a:t>
            </a:r>
          </a:p>
          <a:p>
            <a:pPr>
              <a:lnSpc>
                <a:spcPct val="80000"/>
              </a:lnSpc>
            </a:pPr>
            <a:r>
              <a:rPr lang="es-ES" altLang="es-PA" sz="2800" b="1" dirty="0" smtClean="0">
                <a:latin typeface="Calibri" panose="020F0502020204030204" pitchFamily="34" charset="0"/>
                <a:cs typeface="Arial" panose="020B0604020202020204" pitchFamily="34" charset="0"/>
              </a:rPr>
              <a:t>equipos.</a:t>
            </a:r>
          </a:p>
          <a:p>
            <a:pPr>
              <a:lnSpc>
                <a:spcPct val="80000"/>
              </a:lnSpc>
            </a:pPr>
            <a:endParaRPr lang="es-ES" altLang="es-PA" sz="2800" b="1" dirty="0">
              <a:latin typeface="Calibri" panose="020F0502020204030204" pitchFamily="34" charset="0"/>
              <a:cs typeface="Arial" panose="020B0604020202020204" pitchFamily="34" charset="0"/>
            </a:endParaRPr>
          </a:p>
          <a:p>
            <a:pPr>
              <a:lnSpc>
                <a:spcPct val="80000"/>
              </a:lnSpc>
            </a:pPr>
            <a:r>
              <a:rPr lang="es-PA" altLang="es-PA" sz="2800" b="1" dirty="0">
                <a:latin typeface="Calibri" panose="020F0502020204030204" pitchFamily="34" charset="0"/>
                <a:cs typeface="Arial" panose="020B0604020202020204" pitchFamily="34" charset="0"/>
              </a:rPr>
              <a:t>Objetivo: generar utilidades y servicios.</a:t>
            </a:r>
          </a:p>
          <a:p>
            <a:pPr>
              <a:lnSpc>
                <a:spcPct val="80000"/>
              </a:lnSpc>
            </a:pPr>
            <a:endParaRPr lang="es-ES" altLang="es-PA" sz="2800" b="1" dirty="0">
              <a:latin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06313422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924" y="417590"/>
            <a:ext cx="4672011" cy="57701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3 Rectángulo"/>
          <p:cNvSpPr/>
          <p:nvPr/>
        </p:nvSpPr>
        <p:spPr>
          <a:xfrm>
            <a:off x="292924" y="6095377"/>
            <a:ext cx="4520540" cy="646331"/>
          </a:xfrm>
          <a:prstGeom prst="rect">
            <a:avLst/>
          </a:prstGeom>
        </p:spPr>
        <p:txBody>
          <a:bodyPr wrap="square">
            <a:spAutoFit/>
          </a:bodyPr>
          <a:lstStyle/>
          <a:p>
            <a:r>
              <a:rPr lang="es-PA" sz="1200" dirty="0"/>
              <a:t>https://metagenomica-ucuenca.weebly.com/uploads/5/3/4/3/53434041/1825519_orig.jpg</a:t>
            </a:r>
          </a:p>
        </p:txBody>
      </p:sp>
      <p:sp>
        <p:nvSpPr>
          <p:cNvPr id="3" name="2 Rectángulo"/>
          <p:cNvSpPr/>
          <p:nvPr/>
        </p:nvSpPr>
        <p:spPr>
          <a:xfrm>
            <a:off x="6283096" y="2183535"/>
            <a:ext cx="6127667" cy="461665"/>
          </a:xfrm>
          <a:prstGeom prst="rect">
            <a:avLst/>
          </a:prstGeom>
        </p:spPr>
        <p:txBody>
          <a:bodyPr wrap="square">
            <a:spAutoFit/>
          </a:bodyPr>
          <a:lstStyle/>
          <a:p>
            <a:r>
              <a:rPr lang="es-PA" sz="1200" dirty="0"/>
              <a:t>https://www.bioted.es/protocolos/SECUENCIACION-AUTOMATICA-GENOMA-HUMANO.pdf</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2438" y="345210"/>
            <a:ext cx="4762500" cy="1838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62760" y="3043681"/>
            <a:ext cx="3422073" cy="31440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4 Rectángulo"/>
          <p:cNvSpPr/>
          <p:nvPr/>
        </p:nvSpPr>
        <p:spPr>
          <a:xfrm>
            <a:off x="6858802" y="6374376"/>
            <a:ext cx="5186734" cy="276999"/>
          </a:xfrm>
          <a:prstGeom prst="rect">
            <a:avLst/>
          </a:prstGeom>
        </p:spPr>
        <p:txBody>
          <a:bodyPr wrap="square">
            <a:spAutoFit/>
          </a:bodyPr>
          <a:lstStyle/>
          <a:p>
            <a:r>
              <a:rPr lang="es-PA" sz="1200" dirty="0"/>
              <a:t>http://oa.upm.es/21934/1/TESIS_MASTER_ADOLFO_BLANCO_DIEZ.pdf</a:t>
            </a:r>
          </a:p>
        </p:txBody>
      </p:sp>
      <p:sp>
        <p:nvSpPr>
          <p:cNvPr id="6" name="5 Rectángulo"/>
          <p:cNvSpPr/>
          <p:nvPr/>
        </p:nvSpPr>
        <p:spPr>
          <a:xfrm>
            <a:off x="3197431" y="160544"/>
            <a:ext cx="3535007" cy="369332"/>
          </a:xfrm>
          <a:prstGeom prst="rect">
            <a:avLst/>
          </a:prstGeom>
        </p:spPr>
        <p:txBody>
          <a:bodyPr wrap="none">
            <a:spAutoFit/>
          </a:bodyPr>
          <a:lstStyle/>
          <a:p>
            <a:r>
              <a:rPr lang="es-PA" dirty="0"/>
              <a:t>Sistema </a:t>
            </a:r>
            <a:r>
              <a:rPr lang="es-PA" dirty="0" smtClean="0"/>
              <a:t>Actual: </a:t>
            </a:r>
            <a:r>
              <a:rPr lang="es-ES" altLang="es-PA" b="1" dirty="0">
                <a:solidFill>
                  <a:srgbClr val="FF0000"/>
                </a:solidFill>
                <a:latin typeface="Calibri" panose="020F0502020204030204" pitchFamily="34" charset="0"/>
              </a:rPr>
              <a:t>Genoma Humano</a:t>
            </a:r>
            <a:endParaRPr lang="es-PA" dirty="0"/>
          </a:p>
        </p:txBody>
      </p:sp>
    </p:spTree>
    <p:extLst>
      <p:ext uri="{BB962C8B-B14F-4D97-AF65-F5344CB8AC3E}">
        <p14:creationId xmlns:p14="http://schemas.microsoft.com/office/powerpoint/2010/main" val="976518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6" descr="genoma3"/>
          <p:cNvPicPr>
            <a:picLocks noGrp="1" noChangeAspect="1" noChangeArrowheads="1"/>
          </p:cNvPicPr>
          <p:nvPr>
            <p:ph sz="quarter" idx="4294967295"/>
          </p:nvPr>
        </p:nvPicPr>
        <p:blipFill>
          <a:blip r:embed="rId2">
            <a:extLst>
              <a:ext uri="{28A0092B-C50C-407E-A947-70E740481C1C}">
                <a14:useLocalDpi xmlns:a14="http://schemas.microsoft.com/office/drawing/2010/main" val="0"/>
              </a:ext>
            </a:extLst>
          </a:blip>
          <a:srcRect/>
          <a:stretch>
            <a:fillRect/>
          </a:stretch>
        </p:blipFill>
        <p:spPr>
          <a:xfrm>
            <a:off x="6614556" y="1303316"/>
            <a:ext cx="5237886" cy="4394200"/>
          </a:xfrm>
          <a:prstGeom prst="rect">
            <a:avLst/>
          </a:prstGeom>
          <a:noFill/>
        </p:spPr>
      </p:pic>
      <p:sp>
        <p:nvSpPr>
          <p:cNvPr id="5" name="4 Rectángulo"/>
          <p:cNvSpPr/>
          <p:nvPr/>
        </p:nvSpPr>
        <p:spPr>
          <a:xfrm>
            <a:off x="380010" y="447765"/>
            <a:ext cx="6234546" cy="5607689"/>
          </a:xfrm>
          <a:prstGeom prst="rect">
            <a:avLst/>
          </a:prstGeom>
        </p:spPr>
        <p:txBody>
          <a:bodyPr wrap="square">
            <a:spAutoFit/>
          </a:bodyPr>
          <a:lstStyle/>
          <a:p>
            <a:pPr>
              <a:lnSpc>
                <a:spcPct val="80000"/>
              </a:lnSpc>
            </a:pPr>
            <a:r>
              <a:rPr lang="es-ES" altLang="es-PA" sz="2800" b="1" dirty="0" smtClean="0">
                <a:solidFill>
                  <a:srgbClr val="FF0000"/>
                </a:solidFill>
                <a:latin typeface="Calibri" panose="020F0502020204030204" pitchFamily="34" charset="0"/>
              </a:rPr>
              <a:t>Genoma </a:t>
            </a:r>
            <a:r>
              <a:rPr lang="es-ES" altLang="es-PA" sz="2800" b="1" dirty="0">
                <a:solidFill>
                  <a:srgbClr val="FF0000"/>
                </a:solidFill>
                <a:latin typeface="Calibri" panose="020F0502020204030204" pitchFamily="34" charset="0"/>
              </a:rPr>
              <a:t>Humano</a:t>
            </a:r>
            <a:r>
              <a:rPr lang="es-ES" altLang="es-PA" sz="2800" b="1" dirty="0">
                <a:latin typeface="Calibri" panose="020F0502020204030204" pitchFamily="34" charset="0"/>
              </a:rPr>
              <a:t>: conjunto de combinaciones ordenadas y secuencias del ácido desoxirribonucleico que contienen la codificación de la información genética que constituye a los humanos. </a:t>
            </a:r>
            <a:endParaRPr lang="es-ES" altLang="es-PA" sz="2800" b="1" dirty="0" smtClean="0">
              <a:latin typeface="Calibri" panose="020F0502020204030204" pitchFamily="34" charset="0"/>
            </a:endParaRPr>
          </a:p>
          <a:p>
            <a:pPr>
              <a:lnSpc>
                <a:spcPct val="80000"/>
              </a:lnSpc>
            </a:pPr>
            <a:endParaRPr lang="es-ES" altLang="es-PA" sz="2800" b="1" dirty="0" smtClean="0">
              <a:latin typeface="Calibri" panose="020F0502020204030204" pitchFamily="34" charset="0"/>
            </a:endParaRPr>
          </a:p>
          <a:p>
            <a:pPr>
              <a:lnSpc>
                <a:spcPct val="80000"/>
              </a:lnSpc>
            </a:pPr>
            <a:r>
              <a:rPr lang="es-ES" altLang="es-PA" sz="2800" b="1" dirty="0" smtClean="0">
                <a:latin typeface="Calibri" panose="020F0502020204030204" pitchFamily="34" charset="0"/>
              </a:rPr>
              <a:t>	Procesos: secuenciación -		                  algoritmos genéticos.</a:t>
            </a:r>
          </a:p>
          <a:p>
            <a:pPr>
              <a:lnSpc>
                <a:spcPct val="80000"/>
              </a:lnSpc>
            </a:pPr>
            <a:endParaRPr lang="es-ES" altLang="es-PA" sz="2800" b="1" dirty="0">
              <a:latin typeface="Calibri" panose="020F0502020204030204" pitchFamily="34" charset="0"/>
            </a:endParaRPr>
          </a:p>
          <a:p>
            <a:pPr>
              <a:lnSpc>
                <a:spcPct val="80000"/>
              </a:lnSpc>
            </a:pPr>
            <a:r>
              <a:rPr lang="es-ES" altLang="es-PA" sz="2800" b="1" dirty="0" smtClean="0">
                <a:latin typeface="Calibri" panose="020F0502020204030204" pitchFamily="34" charset="0"/>
              </a:rPr>
              <a:t>	Usuarios: seres vivos</a:t>
            </a:r>
          </a:p>
          <a:p>
            <a:pPr>
              <a:lnSpc>
                <a:spcPct val="80000"/>
              </a:lnSpc>
            </a:pPr>
            <a:endParaRPr lang="es-ES" altLang="es-PA" sz="2800" b="1" dirty="0">
              <a:latin typeface="Calibri" panose="020F0502020204030204" pitchFamily="34" charset="0"/>
            </a:endParaRPr>
          </a:p>
          <a:p>
            <a:pPr>
              <a:lnSpc>
                <a:spcPct val="80000"/>
              </a:lnSpc>
            </a:pPr>
            <a:r>
              <a:rPr lang="es-ES" altLang="es-PA" sz="2800" b="1" dirty="0" smtClean="0">
                <a:latin typeface="Calibri" panose="020F0502020204030204" pitchFamily="34" charset="0"/>
              </a:rPr>
              <a:t>	Elementos que se manipulan: ADN</a:t>
            </a:r>
          </a:p>
          <a:p>
            <a:pPr>
              <a:lnSpc>
                <a:spcPct val="80000"/>
              </a:lnSpc>
            </a:pPr>
            <a:endParaRPr lang="es-ES" altLang="es-PA" sz="2800" b="1" dirty="0">
              <a:latin typeface="Calibri" panose="020F0502020204030204" pitchFamily="34" charset="0"/>
            </a:endParaRPr>
          </a:p>
          <a:p>
            <a:pPr>
              <a:lnSpc>
                <a:spcPct val="80000"/>
              </a:lnSpc>
            </a:pPr>
            <a:endParaRPr lang="es-ES" altLang="es-PA" sz="2800" b="1" dirty="0" smtClean="0">
              <a:latin typeface="Calibri" panose="020F0502020204030204" pitchFamily="34" charset="0"/>
            </a:endParaRPr>
          </a:p>
          <a:p>
            <a:pPr>
              <a:lnSpc>
                <a:spcPct val="80000"/>
              </a:lnSpc>
            </a:pPr>
            <a:r>
              <a:rPr lang="es-ES" altLang="es-PA" sz="2800" b="1" dirty="0" smtClean="0">
                <a:latin typeface="Calibri" panose="020F0502020204030204" pitchFamily="34" charset="0"/>
              </a:rPr>
              <a:t>Depende de los biólogos y objetivos.</a:t>
            </a:r>
            <a:endParaRPr lang="es-ES" altLang="es-PA" sz="2800" b="1" dirty="0">
              <a:latin typeface="Calibri" panose="020F0502020204030204" pitchFamily="34" charset="0"/>
            </a:endParaRPr>
          </a:p>
        </p:txBody>
      </p:sp>
    </p:spTree>
    <p:extLst>
      <p:ext uri="{BB962C8B-B14F-4D97-AF65-F5344CB8AC3E}">
        <p14:creationId xmlns:p14="http://schemas.microsoft.com/office/powerpoint/2010/main" val="48725330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33494" y="325120"/>
            <a:ext cx="9563946" cy="853440"/>
          </a:xfrm>
        </p:spPr>
        <p:txBody>
          <a:bodyPr>
            <a:normAutofit fontScale="90000"/>
          </a:bodyPr>
          <a:lstStyle/>
          <a:p>
            <a:r>
              <a:rPr lang="es-MX" dirty="0" smtClean="0"/>
              <a:t>Automatización del Sistema o Negocio </a:t>
            </a:r>
            <a:r>
              <a:rPr lang="es-MX" dirty="0"/>
              <a:t>actual.</a:t>
            </a:r>
            <a:r>
              <a:rPr lang="es-PA" dirty="0"/>
              <a:t/>
            </a:r>
            <a:br>
              <a:rPr lang="es-PA" dirty="0"/>
            </a:br>
            <a:endParaRPr lang="es-PA" dirty="0"/>
          </a:p>
        </p:txBody>
      </p:sp>
      <p:pic>
        <p:nvPicPr>
          <p:cNvPr id="4" name="Picture 9" descr="sistemapedido1"/>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a:xfrm>
            <a:off x="181528" y="1422401"/>
            <a:ext cx="5222180" cy="4418456"/>
          </a:xfrm>
          <a:prstGeom prst="rect">
            <a:avLst/>
          </a:prstGeom>
          <a:noFill/>
          <a:ln w="57150">
            <a:solidFill>
              <a:schemeClr val="accent4"/>
            </a:solidFill>
          </a:ln>
        </p:spPr>
      </p:pic>
      <p:pic>
        <p:nvPicPr>
          <p:cNvPr id="5" name="Picture 7" descr="sistemapedido2"/>
          <p:cNvPicPr>
            <a:picLocks noGrp="1" noChangeAspect="1" noChangeArrowheads="1"/>
          </p:cNvPicPr>
          <p:nvPr>
            <p:ph sz="quarter" idx="4294967295"/>
          </p:nvPr>
        </p:nvPicPr>
        <p:blipFill>
          <a:blip r:embed="rId3">
            <a:extLst>
              <a:ext uri="{28A0092B-C50C-407E-A947-70E740481C1C}">
                <a14:useLocalDpi xmlns:a14="http://schemas.microsoft.com/office/drawing/2010/main" val="0"/>
              </a:ext>
            </a:extLst>
          </a:blip>
          <a:srcRect/>
          <a:stretch>
            <a:fillRect/>
          </a:stretch>
        </p:blipFill>
        <p:spPr>
          <a:xfrm>
            <a:off x="6664960" y="1048004"/>
            <a:ext cx="5506092" cy="4499356"/>
          </a:xfrm>
          <a:noFill/>
          <a:ln w="57150">
            <a:solidFill>
              <a:srgbClr val="92D050"/>
            </a:solidFill>
          </a:ln>
        </p:spPr>
      </p:pic>
      <p:sp>
        <p:nvSpPr>
          <p:cNvPr id="8" name="7 Flecha derecha"/>
          <p:cNvSpPr/>
          <p:nvPr/>
        </p:nvSpPr>
        <p:spPr>
          <a:xfrm>
            <a:off x="5527040" y="3657600"/>
            <a:ext cx="978408" cy="484632"/>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A"/>
          </a:p>
        </p:txBody>
      </p:sp>
      <p:sp>
        <p:nvSpPr>
          <p:cNvPr id="9" name="8 CuadroTexto"/>
          <p:cNvSpPr txBox="1"/>
          <p:nvPr/>
        </p:nvSpPr>
        <p:spPr>
          <a:xfrm>
            <a:off x="6664960" y="5710424"/>
            <a:ext cx="3332480" cy="923330"/>
          </a:xfrm>
          <a:prstGeom prst="rect">
            <a:avLst/>
          </a:prstGeom>
          <a:solidFill>
            <a:schemeClr val="accent2">
              <a:lumMod val="20000"/>
              <a:lumOff val="80000"/>
            </a:schemeClr>
          </a:solidFill>
        </p:spPr>
        <p:txBody>
          <a:bodyPr wrap="square" rtlCol="0">
            <a:spAutoFit/>
          </a:bodyPr>
          <a:lstStyle/>
          <a:p>
            <a:r>
              <a:rPr lang="es-PA" dirty="0" smtClean="0"/>
              <a:t>MODELO DE AUTOMATIZACIÓN DE LA ARQUITECTURA PROPUESTA</a:t>
            </a:r>
            <a:endParaRPr lang="es-PA" dirty="0"/>
          </a:p>
        </p:txBody>
      </p:sp>
      <p:sp>
        <p:nvSpPr>
          <p:cNvPr id="10" name="9 CuadroTexto"/>
          <p:cNvSpPr txBox="1"/>
          <p:nvPr/>
        </p:nvSpPr>
        <p:spPr>
          <a:xfrm>
            <a:off x="772160" y="6172089"/>
            <a:ext cx="3309496" cy="369332"/>
          </a:xfrm>
          <a:prstGeom prst="rect">
            <a:avLst/>
          </a:prstGeom>
          <a:solidFill>
            <a:schemeClr val="accent3">
              <a:lumMod val="40000"/>
              <a:lumOff val="60000"/>
            </a:schemeClr>
          </a:solidFill>
        </p:spPr>
        <p:txBody>
          <a:bodyPr wrap="none" rtlCol="0">
            <a:spAutoFit/>
          </a:bodyPr>
          <a:lstStyle/>
          <a:p>
            <a:r>
              <a:rPr lang="es-PA" dirty="0" smtClean="0"/>
              <a:t>MODELO ACTUAL DEL SISTEMA </a:t>
            </a:r>
            <a:endParaRPr lang="es-PA" dirty="0"/>
          </a:p>
        </p:txBody>
      </p:sp>
    </p:spTree>
    <p:extLst>
      <p:ext uri="{BB962C8B-B14F-4D97-AF65-F5344CB8AC3E}">
        <p14:creationId xmlns:p14="http://schemas.microsoft.com/office/powerpoint/2010/main" val="11241955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2922</TotalTime>
  <Words>2011</Words>
  <Application>Microsoft Office PowerPoint</Application>
  <PresentationFormat>Personalizado</PresentationFormat>
  <Paragraphs>159</Paragraphs>
  <Slides>53</Slides>
  <Notes>0</Notes>
  <HiddenSlides>0</HiddenSlides>
  <MMClips>0</MMClips>
  <ScaleCrop>false</ScaleCrop>
  <HeadingPairs>
    <vt:vector size="4" baseType="variant">
      <vt:variant>
        <vt:lpstr>Tema</vt:lpstr>
      </vt:variant>
      <vt:variant>
        <vt:i4>1</vt:i4>
      </vt:variant>
      <vt:variant>
        <vt:lpstr>Títulos de diapositiva</vt:lpstr>
      </vt:variant>
      <vt:variant>
        <vt:i4>53</vt:i4>
      </vt:variant>
    </vt:vector>
  </HeadingPairs>
  <TitlesOfParts>
    <vt:vector size="54" baseType="lpstr">
      <vt:lpstr>Faceta</vt:lpstr>
      <vt:lpstr>El Entorno de Desarrollo del Software y el Modelado del Negocio.</vt:lpstr>
      <vt:lpstr>Contenido </vt:lpstr>
      <vt:lpstr>INTRODUCCIÓN</vt:lpstr>
      <vt:lpstr>Presentación de PowerPoint</vt:lpstr>
      <vt:lpstr>Entendimiento del Negocio o Sistema Actual.</vt:lpstr>
      <vt:lpstr>Presentación de PowerPoint</vt:lpstr>
      <vt:lpstr>Presentación de PowerPoint</vt:lpstr>
      <vt:lpstr>Presentación de PowerPoint</vt:lpstr>
      <vt:lpstr>Automatización del Sistema o Negocio actual. </vt:lpstr>
      <vt:lpstr>El entorno o ambiente  de desarrollo del software considera: una metodología de desarrollo, un lenguaje para modelar y una documentación de la arquitectura. </vt:lpstr>
      <vt:lpstr>Rational Unified Process – RUP</vt:lpstr>
      <vt:lpstr>Unified Modeling Language – UML</vt:lpstr>
      <vt:lpstr>El modelo 4+1 vista, es la documentación de la arquitectura</vt:lpstr>
      <vt:lpstr>Además, hay con ambientes para favorecen un desarrollo del software integrado, de principio a fín. </vt:lpstr>
      <vt:lpstr>Computer Aided Software Engineering - CASE  </vt:lpstr>
      <vt:lpstr>DevOps (acrónimo inglés de Development -desarrollo- y Operations -operaciones-) es una práctica de ingeniería de software que tiene como objetivo unificar el desarrollo de software (Dev) y la operación del software (Ops). La principal característica del movimiento DevOps es defender enérgicamente la automatización y el monitoreo en todos los pasos de la construcción del software, desde la integración, las pruebas, la liberación hasta la implementación y la administración de la infraestructura. DevOps apunta a ciclos de desarrollo más cortos, mayor frecuencia de implementación, lanzamientos más confiables, en estrecha alineación con los objetivos comerciale (Wikipedia)</vt:lpstr>
      <vt:lpstr>Otros conceptos del entorno son:</vt:lpstr>
      <vt:lpstr>Integrated Development Environment - IDE </vt:lpstr>
      <vt:lpstr>Enterprise Resource Planning -ERP</vt:lpstr>
      <vt:lpstr>La metodología RUP y sus características esenciales</vt:lpstr>
      <vt:lpstr>Un proyecto, se desarrolla dentro de la metodología RUP, considerando cuatro fases.     </vt:lpstr>
      <vt:lpstr>RUP contempla flujos de trabajos, que producen resultados observables. </vt:lpstr>
      <vt:lpstr>Presentación de PowerPoint</vt:lpstr>
      <vt:lpstr>Presentación de PowerPoint</vt:lpstr>
      <vt:lpstr>La fase de Inicio:Se define el modelo del negocio y el alcance del proyecto. Se identifican todos los actores y Casos de Uso, y se diseñan los Casos de Uso más esenciales (aproximadamente el 20% del modelo completo). Se desarrolla, un plan de negocio para determinar que recursos deben ser asignados al proyecto.  </vt:lpstr>
      <vt:lpstr>Para el Flujo de Trabajo: Modelado del negocio </vt:lpstr>
      <vt:lpstr>Modelado visual (usando UML) </vt:lpstr>
      <vt:lpstr>Presentación de PowerPoint</vt:lpstr>
      <vt:lpstr>Presentación de PowerPoint</vt:lpstr>
      <vt:lpstr>Símbolos UML para modelar el Negocio Actual. </vt:lpstr>
      <vt:lpstr>Los Actores: Actor del negocio y el trabajador del  negocio. </vt:lpstr>
      <vt:lpstr>Presentación de PowerPoint</vt:lpstr>
      <vt:lpstr>El caso de uso del Negocio actual</vt:lpstr>
      <vt:lpstr>El modelo de casos de uso, esta compuestos pro los diagramas de casos de usos</vt:lpstr>
      <vt:lpstr>Las entidades del negocio u objetos manipulados, ayudan a identificar el dominio del negocio.</vt:lpstr>
      <vt:lpstr>Documentar los casos de uso</vt:lpstr>
      <vt:lpstr>Presentación de PowerPoint</vt:lpstr>
      <vt:lpstr>Presentación de PowerPoint</vt:lpstr>
      <vt:lpstr>Presentación de PowerPoint</vt:lpstr>
      <vt:lpstr>Presentación de PowerPoint</vt:lpstr>
      <vt:lpstr>Presentación de PowerPoint</vt:lpstr>
      <vt:lpstr>Presentación de PowerPoint</vt:lpstr>
      <vt:lpstr>Modelo de Objetos del Negocio</vt:lpstr>
      <vt:lpstr>Ejemplo</vt:lpstr>
      <vt:lpstr>Presentación de PowerPoint</vt:lpstr>
      <vt:lpstr>Presentación de PowerPoint</vt:lpstr>
      <vt:lpstr>Rational ROSE, es una herramienta de diseño orientada a objetos, que da soporte al modelado visual, es decir, que permite representar gráficamente el sistema, permitiendo hacer énfasis en los detalles más importantes, centrándose en los casos de uso y enfocándose hacia un software de mayor calidad, empleando un lenguaje estándar común que facilita la comunicación.</vt:lpstr>
      <vt:lpstr>Presentación de PowerPoint</vt:lpstr>
      <vt:lpstr>Presentación de PowerPoint</vt:lpstr>
      <vt:lpstr>Presentación de PowerPoint</vt:lpstr>
      <vt:lpstr>Presentación de PowerPoint</vt:lpstr>
      <vt:lpstr>Presentación de PowerPoint</vt:lpstr>
      <vt:lpstr>Referencias </vt:lpstr>
    </vt:vector>
  </TitlesOfParts>
  <Company>Nuevos Hoteles de Panama, S.A.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Entorno de Desarrollo del Software</dc:title>
  <dc:creator>LAB</dc:creator>
  <cp:lastModifiedBy>Ana Gloria</cp:lastModifiedBy>
  <cp:revision>158</cp:revision>
  <dcterms:created xsi:type="dcterms:W3CDTF">2017-08-21T11:56:25Z</dcterms:created>
  <dcterms:modified xsi:type="dcterms:W3CDTF">2020-09-07T06:41:40Z</dcterms:modified>
</cp:coreProperties>
</file>

<file path=docProps/thumbnail.jpeg>
</file>